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9144000"/>
  <p:embeddedFontLst>
    <p:embeddedFont>
      <p:font typeface="Caveat"/>
      <p:regular r:id="rId62"/>
      <p:bold r:id="rId63"/>
    </p:embeddedFont>
    <p:embeddedFont>
      <p:font typeface="Roboto"/>
      <p:regular r:id="rId64"/>
      <p:bold r:id="rId65"/>
      <p:italic r:id="rId66"/>
      <p:boldItalic r:id="rId67"/>
    </p:embeddedFont>
    <p:embeddedFont>
      <p:font typeface="Corbel"/>
      <p:regular r:id="rId68"/>
      <p:bold r:id="rId69"/>
      <p:italic r:id="rId70"/>
      <p:boldItalic r:id="rId71"/>
    </p:embeddedFon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CEC5CE-5934-4D02-94F3-B81D73D1356B}">
  <a:tblStyle styleId="{8FCEC5CE-5934-4D02-94F3-B81D73D1356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2A607BF-CA33-47CC-965C-D23261B7BB0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6.xml"/><Relationship Id="rId75" Type="http://schemas.openxmlformats.org/officeDocument/2006/relationships/font" Target="fonts/HelveticaNeue-boldItalic.fntdata"/><Relationship Id="rId30" Type="http://schemas.openxmlformats.org/officeDocument/2006/relationships/slide" Target="slides/slide25.xml"/><Relationship Id="rId74" Type="http://schemas.openxmlformats.org/officeDocument/2006/relationships/font" Target="fonts/HelveticaNeue-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rbel-boldItalic.fntdata"/><Relationship Id="rId70" Type="http://schemas.openxmlformats.org/officeDocument/2006/relationships/font" Target="fonts/Corbel-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veat-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Caveat-bold.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Corbel-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orbel-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Methods for machine learning interpretability can be classified according to various criteria.</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333333"/>
              </a:buClr>
              <a:buSzPts val="1200"/>
              <a:buFont typeface="Calibri"/>
              <a:buNone/>
            </a:pPr>
            <a:r>
              <a:rPr b="0" i="0" lang="en-US">
                <a:solidFill>
                  <a:srgbClr val="333333"/>
                </a:solidFill>
              </a:rPr>
              <a:t>An algorithm trains a model that produces the predictions. Each step can be evaluated in terms of transparency or interpretability.</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convolutional neural networks to classify images, you can explain that the algorithm learns edge detectors and filters on the lowest layers. This is an understanding of how the algorithm works, but not for the specific model that is learned in the end, and not for how individual predictions are made.</a:t>
            </a:r>
            <a:endParaRPr/>
          </a:p>
        </p:txBody>
      </p:sp>
      <p:sp>
        <p:nvSpPr>
          <p:cNvPr id="229" name="Google Shape;22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1. Situation &amp; WHY:</a:t>
            </a:r>
            <a:endParaRPr/>
          </a:p>
          <a:p>
            <a:pPr indent="0" lvl="0" marL="0" marR="0" rtl="0" algn="l">
              <a:lnSpc>
                <a:spcPct val="100000"/>
              </a:lnSpc>
              <a:spcBef>
                <a:spcPts val="0"/>
              </a:spcBef>
              <a:spcAft>
                <a:spcPts val="0"/>
              </a:spcAft>
              <a:buClr>
                <a:schemeClr val="dk1"/>
              </a:buClr>
              <a:buSzPts val="1200"/>
              <a:buFont typeface="Calibri"/>
              <a:buNone/>
            </a:pPr>
            <a:r>
              <a:rPr lang="en-US" sz="1200"/>
              <a:t>Understanding the reasons and logic can provide human-friendly explanations. Human-friendly explanations allow non-experts to understand complicated algorithms.</a:t>
            </a:r>
            <a:endParaRPr/>
          </a:p>
          <a:p>
            <a:pPr indent="0" lvl="0" marL="0" marR="0" rtl="0" algn="l">
              <a:lnSpc>
                <a:spcPct val="100000"/>
              </a:lnSpc>
              <a:spcBef>
                <a:spcPts val="0"/>
              </a:spcBef>
              <a:spcAft>
                <a:spcPts val="0"/>
              </a:spcAft>
              <a:buClr>
                <a:schemeClr val="dk1"/>
              </a:buClr>
              <a:buSzPts val="1200"/>
              <a:buFont typeface="Calibri"/>
              <a:buNone/>
            </a:pPr>
            <a:r>
              <a:rPr lang="en-US" sz="1200"/>
              <a:t>The reasons could provide the guidelines on how to change behavior.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 Sometimes the Doge will get stuck due to some potential reasons.</a:t>
            </a:r>
            <a:endParaRPr/>
          </a:p>
          <a:p>
            <a:pPr indent="0" lvl="0" marL="0" marR="0" rtl="0" algn="l">
              <a:lnSpc>
                <a:spcPct val="100000"/>
              </a:lnSpc>
              <a:spcBef>
                <a:spcPts val="0"/>
              </a:spcBef>
              <a:spcAft>
                <a:spcPts val="0"/>
              </a:spcAft>
              <a:buClr>
                <a:schemeClr val="dk1"/>
              </a:buClr>
              <a:buSzPts val="1200"/>
              <a:buFont typeface="Calibri"/>
              <a:buNone/>
            </a:pPr>
            <a:r>
              <a:rPr lang="en-US" sz="1200"/>
              <a:t>, but it only explained that something was in the way.</a:t>
            </a:r>
            <a:endParaRPr/>
          </a:p>
          <a:p>
            <a:pPr indent="0" lvl="0" marL="0" marR="0" rtl="0" algn="l">
              <a:lnSpc>
                <a:spcPct val="100000"/>
              </a:lnSpc>
              <a:spcBef>
                <a:spcPts val="0"/>
              </a:spcBef>
              <a:spcAft>
                <a:spcPts val="0"/>
              </a:spcAft>
              <a:buClr>
                <a:schemeClr val="dk1"/>
              </a:buClr>
              <a:buSzPts val="1200"/>
              <a:buFont typeface="Calibri"/>
              <a:buNone/>
            </a:pPr>
            <a:r>
              <a:rPr lang="en-US" sz="1200"/>
              <a:t>As an explanation for the accident, the robot told us that it needs to be on an even surface.</a:t>
            </a:r>
            <a:endParaRPr/>
          </a:p>
          <a:p>
            <a:pPr indent="0" lvl="0" marL="0" marR="0" rtl="0" algn="l">
              <a:lnSpc>
                <a:spcPct val="100000"/>
              </a:lnSpc>
              <a:spcBef>
                <a:spcPts val="0"/>
              </a:spcBef>
              <a:spcAft>
                <a:spcPts val="0"/>
              </a:spcAft>
              <a:buClr>
                <a:schemeClr val="dk1"/>
              </a:buClr>
              <a:buSzPts val="1200"/>
              <a:buFont typeface="Calibri"/>
              <a:buNone/>
            </a:pPr>
            <a:r>
              <a:rPr lang="en-US" sz="1200"/>
              <a:t>If the Doge got stuck in the bathroom again. We have to remove the carpets each time before it got stuck again. </a:t>
            </a:r>
            <a:endParaRPr/>
          </a:p>
          <a:p>
            <a:pPr indent="0" lvl="0" marL="0" marR="0" rtl="0" algn="l">
              <a:lnSpc>
                <a:spcPct val="100000"/>
              </a:lnSpc>
              <a:spcBef>
                <a:spcPts val="0"/>
              </a:spcBef>
              <a:spcAft>
                <a:spcPts val="0"/>
              </a:spcAft>
              <a:buClr>
                <a:schemeClr val="dk1"/>
              </a:buClr>
              <a:buSzPts val="1200"/>
              <a:buFont typeface="Calibri"/>
              <a:buNone/>
            </a:pPr>
            <a:r>
              <a:rPr lang="en-US" sz="1200"/>
              <a:t>This is kind of guidance to change the behavior before it occurs again.</a:t>
            </a:r>
            <a:endParaRPr sz="12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marR="0" rtl="0" algn="l">
              <a:lnSpc>
                <a:spcPct val="100000"/>
              </a:lnSpc>
              <a:spcBef>
                <a:spcPts val="0"/>
              </a:spcBef>
              <a:spcAft>
                <a:spcPts val="0"/>
              </a:spcAft>
              <a:buClr>
                <a:schemeClr val="dk1"/>
              </a:buClr>
              <a:buSzPts val="1200"/>
              <a:buFont typeface="Calibri"/>
              <a:buNone/>
            </a:pPr>
            <a:r>
              <a:rPr lang="en-US" sz="1200"/>
              <a:t>3. What happen after AI-Addin:</a:t>
            </a:r>
            <a:endParaRPr sz="1200"/>
          </a:p>
          <a:p>
            <a:pPr indent="0" lvl="0" marL="0" marR="0" rtl="0" algn="l">
              <a:lnSpc>
                <a:spcPct val="100000"/>
              </a:lnSpc>
              <a:spcBef>
                <a:spcPts val="0"/>
              </a:spcBef>
              <a:spcAft>
                <a:spcPts val="0"/>
              </a:spcAft>
              <a:buClr>
                <a:schemeClr val="dk1"/>
              </a:buClr>
              <a:buSzPts val="1200"/>
              <a:buFont typeface="Calibri"/>
              <a:buNone/>
            </a:pPr>
            <a:r>
              <a:rPr lang="en-US" sz="1200"/>
              <a:t>If only we get to know the real reason is, the humans can understand the cause well and manage the social interactions.</a:t>
            </a:r>
            <a:endParaRPr/>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76" name="Google Shape;2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a:t>
            </a:r>
            <a:r>
              <a:rPr b="1" i="0" lang="en-US" sz="1200" u="none" strike="noStrike">
                <a:solidFill>
                  <a:schemeClr val="dk1"/>
                </a:solidFill>
                <a:latin typeface="Calibri"/>
                <a:ea typeface="Calibri"/>
                <a:cs typeface="Calibri"/>
                <a:sym typeface="Calibri"/>
              </a:rPr>
              <a:t>fidelity measure</a:t>
            </a:r>
            <a:r>
              <a:rPr b="0" i="0" lang="en-US" sz="1200" u="none" strike="noStrike">
                <a:solidFill>
                  <a:schemeClr val="dk1"/>
                </a:solidFill>
                <a:latin typeface="Calibri"/>
                <a:ea typeface="Calibri"/>
                <a:cs typeface="Calibri"/>
                <a:sym typeface="Calibri"/>
              </a:rPr>
              <a:t> (how well the interpretable model approximates the black box predictions) gives us a good idea of how reliable the interpretable model is in explaining the black box predictions in the neighborhood of the data instance of interest.</a:t>
            </a:r>
            <a:endParaRPr b="0"/>
          </a:p>
          <a:p>
            <a:pPr indent="0" lvl="0" marL="0" rtl="0" algn="l">
              <a:lnSpc>
                <a:spcPct val="100000"/>
              </a:lnSpc>
              <a:spcBef>
                <a:spcPts val="0"/>
              </a:spcBef>
              <a:spcAft>
                <a:spcPts val="0"/>
              </a:spcAft>
              <a:buSzPts val="1400"/>
              <a:buNone/>
            </a:pPr>
            <a:br>
              <a:rPr lang="en-US"/>
            </a:br>
            <a:r>
              <a:rPr b="0" i="0" lang="en-US" sz="1200" u="sng">
                <a:solidFill>
                  <a:schemeClr val="dk1"/>
                </a:solidFill>
                <a:latin typeface="Calibri"/>
                <a:ea typeface="Calibri"/>
                <a:cs typeface="Calibri"/>
                <a:sym typeface="Calibri"/>
              </a:rPr>
              <a:t>influence analysis: </a:t>
            </a:r>
            <a:r>
              <a:rPr b="0" i="0" lang="en-US" sz="1200" u="none" strike="noStrike">
                <a:solidFill>
                  <a:schemeClr val="dk1"/>
                </a:solidFill>
                <a:latin typeface="Calibri"/>
                <a:ea typeface="Calibri"/>
                <a:cs typeface="Calibri"/>
                <a:sym typeface="Calibri"/>
              </a:rPr>
              <a:t>model becomes increasingly unstable when predicting cancer for higher ages. This means that errors in these instances can have a strong effect on the model.</a:t>
            </a:r>
            <a:endParaRPr/>
          </a:p>
        </p:txBody>
      </p:sp>
      <p:sp>
        <p:nvSpPr>
          <p:cNvPr id="292" name="Google Shape;29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Since surrogate models alone do not gaurantee accurate transparency, they will be used along with GBM variable importance and LOCO to build a cohesive narrative about the mechansims within the GBM. </a:t>
            </a:r>
            <a:endParaRPr/>
          </a:p>
          <a:p>
            <a:pPr indent="0" lvl="0" marL="0" rtl="0" algn="l">
              <a:lnSpc>
                <a:spcPct val="100000"/>
              </a:lnSpc>
              <a:spcBef>
                <a:spcPts val="0"/>
              </a:spcBef>
              <a:spcAft>
                <a:spcPts val="0"/>
              </a:spcAft>
              <a:buSzPts val="1400"/>
              <a:buNone/>
            </a:pPr>
            <a:r>
              <a:rPr lang="en-US"/>
              <a:t>Because most currently-available explanatory techniques are approximate, it is recommended that users employ several different explanatory techniques and trust only consisent results across techniques.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solidFill>
                  <a:srgbClr val="212121"/>
                </a:solidFill>
                <a:latin typeface="Roboto"/>
                <a:ea typeface="Roboto"/>
                <a:cs typeface="Roboto"/>
                <a:sym typeface="Roboto"/>
              </a:rPr>
              <a:t>AUC provides an aggregate measure of performance across all possible classification thresholds. </a:t>
            </a:r>
            <a:endParaRPr>
              <a:solidFill>
                <a:srgbClr val="212121"/>
              </a:solidFill>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12121"/>
                </a:solidFill>
                <a:latin typeface="Roboto"/>
                <a:ea typeface="Roboto"/>
                <a:cs typeface="Roboto"/>
                <a:sym typeface="Roboto"/>
              </a:rPr>
              <a:t>interpreting AUC is as the probability that the model ranks a random positive example more highly than a random negative example: </a:t>
            </a:r>
            <a:r>
              <a:rPr lang="en-US" sz="1100">
                <a:latin typeface="Roboto"/>
                <a:ea typeface="Roboto"/>
                <a:cs typeface="Roboto"/>
                <a:sym typeface="Roboto"/>
              </a:rPr>
              <a:t>A model whose predictions are 100% wrong has an AUC of 0.0; one whose predictions are 100% correct has an AUC of 1.0.</a:t>
            </a:r>
            <a:endParaRPr>
              <a:solidFill>
                <a:srgbClr val="212121"/>
              </a:solidFill>
              <a:latin typeface="Roboto"/>
              <a:ea typeface="Roboto"/>
              <a:cs typeface="Roboto"/>
              <a:sym typeface="Roboto"/>
            </a:endParaRPr>
          </a:p>
        </p:txBody>
      </p:sp>
      <p:sp>
        <p:nvSpPr>
          <p:cNvPr id="372" name="Google Shape;372;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effect plot reveals the reason why:</a:t>
            </a:r>
            <a:endParaRPr b="0"/>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6-th instance has a </a:t>
            </a:r>
            <a:r>
              <a:rPr b="0" i="0" lang="en-US" sz="1200" u="sng" strike="noStrike">
                <a:solidFill>
                  <a:schemeClr val="dk1"/>
                </a:solidFill>
                <a:latin typeface="Calibri"/>
                <a:ea typeface="Calibri"/>
                <a:cs typeface="Calibri"/>
                <a:sym typeface="Calibri"/>
              </a:rPr>
              <a:t>low temperature</a:t>
            </a:r>
            <a:r>
              <a:rPr b="0" i="0" lang="en-US" sz="1200" u="none" strike="noStrike">
                <a:solidFill>
                  <a:schemeClr val="dk1"/>
                </a:solidFill>
                <a:latin typeface="Calibri"/>
                <a:ea typeface="Calibri"/>
                <a:cs typeface="Calibri"/>
                <a:sym typeface="Calibri"/>
              </a:rPr>
              <a:t> effect: because on this day the temperature was 2 degrees, which is </a:t>
            </a:r>
            <a:r>
              <a:rPr b="0" i="0" lang="en-US" sz="1200" u="sng" strike="noStrike">
                <a:solidFill>
                  <a:schemeClr val="dk1"/>
                </a:solidFill>
                <a:latin typeface="Calibri"/>
                <a:ea typeface="Calibri"/>
                <a:cs typeface="Calibri"/>
                <a:sym typeface="Calibri"/>
              </a:rPr>
              <a:t>low compared to most other day</a:t>
            </a:r>
            <a:r>
              <a:rPr b="0" i="0" lang="en-US" sz="1200" u="none" strike="noStrike">
                <a:solidFill>
                  <a:schemeClr val="dk1"/>
                </a:solidFill>
                <a:latin typeface="Calibri"/>
                <a:ea typeface="Calibri"/>
                <a:cs typeface="Calibri"/>
                <a:sym typeface="Calibri"/>
              </a:rPr>
              <a:t>s (and remember that the</a:t>
            </a:r>
            <a:r>
              <a:rPr b="0" i="0" lang="en-US" sz="1200" u="sng" strike="noStrike">
                <a:solidFill>
                  <a:schemeClr val="dk1"/>
                </a:solidFill>
                <a:latin typeface="Calibri"/>
                <a:ea typeface="Calibri"/>
                <a:cs typeface="Calibri"/>
                <a:sym typeface="Calibri"/>
              </a:rPr>
              <a:t> weight of the temperature feature is positive</a:t>
            </a:r>
            <a:r>
              <a:rPr b="0" i="0" lang="en-US" sz="1200" u="none" strike="noStrike">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effect of the trend feature</a:t>
            </a:r>
            <a:r>
              <a:rPr b="0" i="0" lang="en-US" sz="1200" u="sng">
                <a:solidFill>
                  <a:schemeClr val="dk1"/>
                </a:solidFill>
                <a:latin typeface="Calibri"/>
                <a:ea typeface="Calibri"/>
                <a:cs typeface="Calibri"/>
                <a:sym typeface="Calibri"/>
              </a:rPr>
              <a:t> “days_since_2011” is smal</a:t>
            </a:r>
            <a:r>
              <a:rPr b="0" i="0" lang="en-US" sz="1200" u="none" strike="noStrike">
                <a:solidFill>
                  <a:schemeClr val="dk1"/>
                </a:solidFill>
                <a:latin typeface="Calibri"/>
                <a:ea typeface="Calibri"/>
                <a:cs typeface="Calibri"/>
                <a:sym typeface="Calibri"/>
              </a:rPr>
              <a:t>l, compared to the other data instances because</a:t>
            </a:r>
            <a:r>
              <a:rPr b="0" i="0" lang="en-US" sz="1200" u="sng">
                <a:solidFill>
                  <a:schemeClr val="dk1"/>
                </a:solidFill>
                <a:latin typeface="Calibri"/>
                <a:ea typeface="Calibri"/>
                <a:cs typeface="Calibri"/>
                <a:sym typeface="Calibri"/>
              </a:rPr>
              <a:t> this instance is from early 2011</a:t>
            </a:r>
            <a:r>
              <a:rPr b="0" i="0" lang="en-US" sz="1200" u="none" strike="noStrike">
                <a:solidFill>
                  <a:schemeClr val="dk1"/>
                </a:solidFill>
                <a:latin typeface="Calibri"/>
                <a:ea typeface="Calibri"/>
                <a:cs typeface="Calibri"/>
                <a:sym typeface="Calibri"/>
              </a:rPr>
              <a:t> (5 days) and the trend feature also </a:t>
            </a:r>
            <a:r>
              <a:rPr b="0" i="0" lang="en-US" sz="1200" u="sng">
                <a:solidFill>
                  <a:schemeClr val="dk1"/>
                </a:solidFill>
                <a:latin typeface="Calibri"/>
                <a:ea typeface="Calibri"/>
                <a:cs typeface="Calibri"/>
                <a:sym typeface="Calibri"/>
              </a:rPr>
              <a:t>has a positive weight.</a:t>
            </a:r>
            <a:endParaRPr/>
          </a:p>
        </p:txBody>
      </p:sp>
      <p:sp>
        <p:nvSpPr>
          <p:cNvPr id="418" name="Google Shape;41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Human desire to </a:t>
            </a:r>
            <a:r>
              <a:rPr b="1" i="0" lang="en-US" sz="1200">
                <a:solidFill>
                  <a:schemeClr val="dk1"/>
                </a:solidFill>
                <a:latin typeface="Calibri"/>
                <a:ea typeface="Calibri"/>
                <a:cs typeface="Calibri"/>
                <a:sym typeface="Calibri"/>
              </a:rPr>
              <a:t>find meaning in the world</a:t>
            </a:r>
            <a:r>
              <a:rPr b="0" i="0" lang="en-US" sz="1200">
                <a:solidFill>
                  <a:schemeClr val="dk1"/>
                </a:solidFill>
                <a:latin typeface="Calibri"/>
                <a:ea typeface="Calibri"/>
                <a:cs typeface="Calibri"/>
                <a:sym typeface="Calibri"/>
              </a:rPr>
              <a:t>. We want to harmonize contradictions between elements of our knowledge structures. </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“Why did my dog bite me even though it has never done so before?” a human might ask. There is a contradiction between the knowledge of the dog’s past behavior and the newly made.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Another example is product recommendation. it makes sense to suggest gloves if I already have a winter hat in my shopping cart.  Increasingly, Internet companies are adding explanations to their recommendations. A good example is the Amazon product recommendation, which is based on frequently purchased product combinations.</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If a machine learning model rejects a loan application, this may be completely unexpected for the applicants. The explanations do not actually have to fully explain the situation, but should address a main cause.</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The reasons provide the guidelines on how to change behavior. </a:t>
            </a:r>
            <a:endParaRPr/>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marR="0" rtl="0" algn="l">
              <a:lnSpc>
                <a:spcPct val="100000"/>
              </a:lnSpc>
              <a:spcBef>
                <a:spcPts val="0"/>
              </a:spcBef>
              <a:spcAft>
                <a:spcPts val="0"/>
              </a:spcAft>
              <a:buClr>
                <a:schemeClr val="dk1"/>
              </a:buClr>
              <a:buSzPts val="1200"/>
              <a:buFont typeface="Calibri"/>
              <a:buNone/>
            </a:pPr>
            <a:r>
              <a:rPr lang="en-US" sz="1200"/>
              <a:t>Understanding the reasons and logic can provide human-friendly explanations. Human-friendly explanations allow non-experts to understand complicated algorithms.</a:t>
            </a:r>
            <a:endParaRPr/>
          </a:p>
          <a:p>
            <a:pPr indent="0" lvl="0" marL="0" rtl="0" algn="l">
              <a:lnSpc>
                <a:spcPct val="100000"/>
              </a:lnSpc>
              <a:spcBef>
                <a:spcPts val="0"/>
              </a:spcBef>
              <a:spcAft>
                <a:spcPts val="0"/>
              </a:spcAft>
              <a:buSzPts val="1400"/>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5e4512c2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5e4512c2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55e4512c2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5e4512c2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5e4512c2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If a machine learning model rejects a loan application, this may be completely unexpected for the applicants. The explanations do not actually have to fully explain the situation, but should address a main cause.</a:t>
            </a:r>
            <a:endParaRPr/>
          </a:p>
        </p:txBody>
      </p:sp>
      <p:sp>
        <p:nvSpPr>
          <p:cNvPr id="606" name="Google Shape;606;g55e4512c2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5e4512c2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5e4512c2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 0: Explaining individual predictions. A model predicts that a patient has the flu, and LIME highlights which symptoms in the patient’s history led to the prediction. Sneeze and headache are portrayed as contributing to the “flu” prediction, while “no fatigue” is evidence against it. With these, a doctor can make an informed decision about the model’s prediction.</a:t>
            </a:r>
            <a:endParaRPr/>
          </a:p>
        </p:txBody>
      </p:sp>
      <p:sp>
        <p:nvSpPr>
          <p:cNvPr id="614" name="Google Shape;614;g55e4512c2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Consider an example of a husky versus wolf classifier that misclassifies some huskies as wolves.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classifier learned to use snow as a feature for classifying images as “wolf”, which might make sense in terms of separating wolves from huskies in the training dataset, but not in real-world use.</a:t>
            </a:r>
            <a:endParaRPr/>
          </a:p>
          <a:p>
            <a:pPr indent="0" lvl="0" marL="0" marR="0" rtl="0" algn="l">
              <a:lnSpc>
                <a:spcPct val="100000"/>
              </a:lnSpc>
              <a:spcBef>
                <a:spcPts val="0"/>
              </a:spcBef>
              <a:spcAft>
                <a:spcPts val="0"/>
              </a:spcAft>
              <a:buClr>
                <a:schemeClr val="dk1"/>
              </a:buClr>
              <a:buSzPts val="1200"/>
              <a:buFont typeface="Calibri"/>
              <a:buNone/>
            </a:pPr>
            <a:r>
              <a:rPr lang="en-US"/>
              <a:t>Using interpretable machine learning methods, you would find that the misclassification was due to the snow on the image.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37" name="Google Shape;13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5e4512c2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55e4512c2d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a:t>
            </a:r>
            <a:r>
              <a:rPr b="1" i="0" lang="en-US" sz="1200" u="none" strike="noStrike">
                <a:solidFill>
                  <a:schemeClr val="dk1"/>
                </a:solidFill>
                <a:latin typeface="Calibri"/>
                <a:ea typeface="Calibri"/>
                <a:cs typeface="Calibri"/>
                <a:sym typeface="Calibri"/>
              </a:rPr>
              <a:t>fidelity measure</a:t>
            </a:r>
            <a:r>
              <a:rPr b="0" i="0" lang="en-US" sz="1200" u="none" strike="noStrike">
                <a:solidFill>
                  <a:schemeClr val="dk1"/>
                </a:solidFill>
                <a:latin typeface="Calibri"/>
                <a:ea typeface="Calibri"/>
                <a:cs typeface="Calibri"/>
                <a:sym typeface="Calibri"/>
              </a:rPr>
              <a:t> (how well the interpretable model approximates the black box predictions) gives us a good idea of how reliable the interpretable model is in explaining the black box predictions in the neighborhood of the data instance of interest.</a:t>
            </a:r>
            <a:endParaRPr b="0"/>
          </a:p>
          <a:p>
            <a:pPr indent="0" lvl="0" marL="0" rtl="0" algn="l">
              <a:lnSpc>
                <a:spcPct val="100000"/>
              </a:lnSpc>
              <a:spcBef>
                <a:spcPts val="0"/>
              </a:spcBef>
              <a:spcAft>
                <a:spcPts val="0"/>
              </a:spcAft>
              <a:buSzPts val="1400"/>
              <a:buNone/>
            </a:pPr>
            <a:br>
              <a:rPr lang="en-US"/>
            </a:br>
            <a:r>
              <a:rPr b="0" i="0" lang="en-US" sz="1200" u="sng">
                <a:solidFill>
                  <a:schemeClr val="dk1"/>
                </a:solidFill>
                <a:latin typeface="Calibri"/>
                <a:ea typeface="Calibri"/>
                <a:cs typeface="Calibri"/>
                <a:sym typeface="Calibri"/>
              </a:rPr>
              <a:t>influence analysis: </a:t>
            </a:r>
            <a:r>
              <a:rPr b="0" i="0" lang="en-US" sz="1200" u="none" strike="noStrike">
                <a:solidFill>
                  <a:schemeClr val="dk1"/>
                </a:solidFill>
                <a:latin typeface="Calibri"/>
                <a:ea typeface="Calibri"/>
                <a:cs typeface="Calibri"/>
                <a:sym typeface="Calibri"/>
              </a:rPr>
              <a:t>model becomes increasingly unstable when predicting cancer for higher ages. This means that errors in these instances can have a strong effect on the model.</a:t>
            </a:r>
            <a:endParaRPr/>
          </a:p>
        </p:txBody>
      </p:sp>
      <p:sp>
        <p:nvSpPr>
          <p:cNvPr id="630" name="Google Shape;630;g55e4512c2d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5e4512c2d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55e4512c2d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g55e4512c2d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5e4512c2d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55e4512c2d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5e4512c2d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g55e4512c2d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5e4512c2d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55e4512c2d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Since surrogate models alone do not gaurantee accurate transparency, they will be used along with GBM variable importance and LOCO to build a cohesive narrative about the mechansims within the GBM. </a:t>
            </a:r>
            <a:endParaRPr/>
          </a:p>
          <a:p>
            <a:pPr indent="0" lvl="0" marL="0" rtl="0" algn="l">
              <a:lnSpc>
                <a:spcPct val="100000"/>
              </a:lnSpc>
              <a:spcBef>
                <a:spcPts val="0"/>
              </a:spcBef>
              <a:spcAft>
                <a:spcPts val="0"/>
              </a:spcAft>
              <a:buSzPts val="1400"/>
              <a:buNone/>
            </a:pPr>
            <a:r>
              <a:rPr lang="en-US"/>
              <a:t>Because most currently-available explanatory techniques are approximate, it is recommended that users employ several different explanatory techniques and trust only </a:t>
            </a:r>
            <a:r>
              <a:rPr lang="en-US"/>
              <a:t>consistent</a:t>
            </a:r>
            <a:r>
              <a:rPr lang="en-US"/>
              <a:t> results across techniques.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solidFill>
                  <a:srgbClr val="212121"/>
                </a:solidFill>
                <a:latin typeface="Roboto"/>
                <a:ea typeface="Roboto"/>
                <a:cs typeface="Roboto"/>
                <a:sym typeface="Roboto"/>
              </a:rPr>
              <a:t>AUC provides an aggregate measure of performance across all possible classification thresholds. </a:t>
            </a:r>
            <a:endParaRPr>
              <a:solidFill>
                <a:srgbClr val="212121"/>
              </a:solidFill>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12121"/>
                </a:solidFill>
                <a:latin typeface="Roboto"/>
                <a:ea typeface="Roboto"/>
                <a:cs typeface="Roboto"/>
                <a:sym typeface="Roboto"/>
              </a:rPr>
              <a:t>interpreting AUC is as the probability that the model ranks a random positive example more highly than a random negative example: </a:t>
            </a:r>
            <a:r>
              <a:rPr lang="en-US" sz="1100">
                <a:latin typeface="Roboto"/>
                <a:ea typeface="Roboto"/>
                <a:cs typeface="Roboto"/>
                <a:sym typeface="Roboto"/>
              </a:rPr>
              <a:t>A model whose predictions are 100% wrong has an AUC of 0.0; one whose predictions are 100% correct has an AUC of 1.0.</a:t>
            </a:r>
            <a:endParaRPr>
              <a:solidFill>
                <a:srgbClr val="212121"/>
              </a:solidFill>
              <a:latin typeface="Roboto"/>
              <a:ea typeface="Roboto"/>
              <a:cs typeface="Roboto"/>
              <a:sym typeface="Roboto"/>
            </a:endParaRPr>
          </a:p>
        </p:txBody>
      </p:sp>
      <p:sp>
        <p:nvSpPr>
          <p:cNvPr id="724" name="Google Shape;724;g55e4512c2d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55e4512c2d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5e4512c2d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g55e4512c2d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5e4512c2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5e4512c2d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55e4512c2d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Interpretability is a useful debugging tool for </a:t>
            </a:r>
            <a:r>
              <a:rPr b="1" lang="en-US"/>
              <a:t>detecting bias</a:t>
            </a:r>
            <a:r>
              <a:rPr lang="en-US"/>
              <a:t> in machine learning models:</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 Your main goal is to grant loans only to people who will eventually repay them. It might happen that the machine learning model you have trained for automatic approval or rejection of credit applications discriminates against a minority. </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is an additional constraint that is part of your problem formulation that is not covered by the loss function the machine learning model was optimized for.</a:t>
            </a:r>
            <a:endParaRPr/>
          </a:p>
        </p:txBody>
      </p:sp>
      <p:sp>
        <p:nvSpPr>
          <p:cNvPr id="168" name="Google Shape;1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These reasons (and a few more) caused the robot to get stuck, but it only explained that something was in the way, and that was enough for the owner to trust its behavior and get a shared meaning of that accident. </a:t>
            </a:r>
            <a:endParaRPr/>
          </a:p>
          <a:p>
            <a:pPr indent="0" lvl="0" marL="0" marR="0" rtl="0" algn="l">
              <a:lnSpc>
                <a:spcPct val="100000"/>
              </a:lnSpc>
              <a:spcBef>
                <a:spcPts val="0"/>
              </a:spcBef>
              <a:spcAft>
                <a:spcPts val="0"/>
              </a:spcAft>
              <a:buClr>
                <a:schemeClr val="dk1"/>
              </a:buClr>
              <a:buSzPts val="1200"/>
              <a:buFont typeface="Calibri"/>
              <a:buNone/>
            </a:pPr>
            <a:r>
              <a:rPr lang="en-US" sz="1200"/>
              <a:t>By the way, if the vacuum robot got stuck in the bathroom again. We have to remove the carpets each time before it got stuck again. As an explanation for the accident, the robot told us that it needs to be on an even surface.</a:t>
            </a:r>
            <a:endParaRPr/>
          </a:p>
          <a:p>
            <a:pPr indent="0" lvl="0" marL="0" rtl="0" algn="l">
              <a:lnSpc>
                <a:spcPct val="100000"/>
              </a:lnSpc>
              <a:spcBef>
                <a:spcPts val="0"/>
              </a:spcBef>
              <a:spcAft>
                <a:spcPts val="0"/>
              </a:spcAft>
              <a:buSzPts val="1400"/>
              <a:buNone/>
            </a:pPr>
            <a:r>
              <a:t/>
            </a:r>
            <a:endParaRPr/>
          </a:p>
        </p:txBody>
      </p:sp>
      <p:sp>
        <p:nvSpPr>
          <p:cNvPr id="196" name="Google Shape;19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www.linkedin.com/company/skunkworksne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11" Type="http://schemas.openxmlformats.org/officeDocument/2006/relationships/image" Target="../media/image60.png"/><Relationship Id="rId10" Type="http://schemas.openxmlformats.org/officeDocument/2006/relationships/image" Target="../media/image20.png"/><Relationship Id="rId12" Type="http://schemas.openxmlformats.org/officeDocument/2006/relationships/image" Target="../media/image59.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hyperlink" Target="https://homes.cs.washington.edu/~marcotcr/blog/lim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23.png"/><Relationship Id="rId11" Type="http://schemas.openxmlformats.org/officeDocument/2006/relationships/image" Target="../media/image60.png"/><Relationship Id="rId10" Type="http://schemas.openxmlformats.org/officeDocument/2006/relationships/image" Target="../media/image20.png"/><Relationship Id="rId12" Type="http://schemas.openxmlformats.org/officeDocument/2006/relationships/image" Target="../media/image59.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8633574" y="869379"/>
            <a:ext cx="3280860" cy="4052059"/>
          </a:xfrm>
          <a:prstGeom prst="rect">
            <a:avLst/>
          </a:prstGeom>
          <a:noFill/>
          <a:ln>
            <a:noFill/>
          </a:ln>
        </p:spPr>
      </p:pic>
      <p:sp>
        <p:nvSpPr>
          <p:cNvPr id="89" name="Google Shape;89;p13"/>
          <p:cNvSpPr/>
          <p:nvPr/>
        </p:nvSpPr>
        <p:spPr>
          <a:xfrm>
            <a:off x="579086" y="1349026"/>
            <a:ext cx="8138733"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B0F0"/>
                </a:solidFill>
                <a:latin typeface="Calibri"/>
                <a:ea typeface="Calibri"/>
                <a:cs typeface="Calibri"/>
                <a:sym typeface="Calibri"/>
              </a:rPr>
              <a:t>Aladdin—Make AI add in!</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a:off x="720193" y="4181569"/>
            <a:ext cx="249299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venir"/>
                <a:ea typeface="Avenir"/>
                <a:cs typeface="Avenir"/>
                <a:sym typeface="Avenir"/>
              </a:rPr>
              <a:t>“Do you trust me?”</a:t>
            </a:r>
            <a:endParaRPr b="0" i="0" sz="1800" u="none" cap="none" strike="noStrike">
              <a:solidFill>
                <a:schemeClr val="dk1"/>
              </a:solidFill>
              <a:latin typeface="Calibri"/>
              <a:ea typeface="Calibri"/>
              <a:cs typeface="Calibri"/>
              <a:sym typeface="Calibri"/>
            </a:endParaRPr>
          </a:p>
        </p:txBody>
      </p:sp>
      <p:sp>
        <p:nvSpPr>
          <p:cNvPr id="91" name="Google Shape;91;p13"/>
          <p:cNvSpPr/>
          <p:nvPr/>
        </p:nvSpPr>
        <p:spPr>
          <a:xfrm>
            <a:off x="5950664" y="6144796"/>
            <a:ext cx="295465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venir"/>
                <a:ea typeface="Avenir"/>
                <a:cs typeface="Avenir"/>
                <a:sym typeface="Avenir"/>
              </a:rPr>
              <a:t>“Genie, you’re free!”</a:t>
            </a:r>
            <a:endParaRPr b="0" i="0" sz="1800" u="none" cap="none" strike="noStrike">
              <a:solidFill>
                <a:schemeClr val="dk1"/>
              </a:solidFill>
              <a:latin typeface="Calibri"/>
              <a:ea typeface="Calibri"/>
              <a:cs typeface="Calibri"/>
              <a:sym typeface="Calibri"/>
            </a:endParaRPr>
          </a:p>
        </p:txBody>
      </p:sp>
      <p:sp>
        <p:nvSpPr>
          <p:cNvPr id="92" name="Google Shape;92;p13"/>
          <p:cNvSpPr/>
          <p:nvPr/>
        </p:nvSpPr>
        <p:spPr>
          <a:xfrm>
            <a:off x="4127088" y="5389231"/>
            <a:ext cx="330090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venir"/>
                <a:ea typeface="Avenir"/>
                <a:cs typeface="Avenir"/>
                <a:sym typeface="Avenir"/>
              </a:rPr>
              <a:t>“Let’s make some magic!”</a:t>
            </a:r>
            <a:endParaRPr b="0" i="0" sz="1800" u="none" cap="none" strike="noStrike">
              <a:solidFill>
                <a:schemeClr val="dk1"/>
              </a:solidFill>
              <a:latin typeface="Calibri"/>
              <a:ea typeface="Calibri"/>
              <a:cs typeface="Calibri"/>
              <a:sym typeface="Calibri"/>
            </a:endParaRPr>
          </a:p>
        </p:txBody>
      </p:sp>
      <p:sp>
        <p:nvSpPr>
          <p:cNvPr id="93" name="Google Shape;93;p13"/>
          <p:cNvSpPr/>
          <p:nvPr/>
        </p:nvSpPr>
        <p:spPr>
          <a:xfrm>
            <a:off x="2481386" y="4827875"/>
            <a:ext cx="283923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venir"/>
                <a:ea typeface="Avenir"/>
                <a:cs typeface="Avenir"/>
                <a:sym typeface="Avenir"/>
              </a:rPr>
              <a:t>“Tell her the TRUTH!”</a:t>
            </a:r>
            <a:endParaRPr b="0" i="0" sz="1800" u="none" cap="none" strike="noStrike">
              <a:solidFill>
                <a:schemeClr val="dk1"/>
              </a:solidFill>
              <a:latin typeface="Calibri"/>
              <a:ea typeface="Calibri"/>
              <a:cs typeface="Calibri"/>
              <a:sym typeface="Calibri"/>
            </a:endParaRPr>
          </a:p>
        </p:txBody>
      </p:sp>
      <p:sp>
        <p:nvSpPr>
          <p:cNvPr id="94" name="Google Shape;94;p13"/>
          <p:cNvSpPr txBox="1"/>
          <p:nvPr/>
        </p:nvSpPr>
        <p:spPr>
          <a:xfrm>
            <a:off x="1140976" y="2833613"/>
            <a:ext cx="789782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Calibri"/>
                <a:ea typeface="Calibri"/>
                <a:cs typeface="Calibri"/>
                <a:sym typeface="Calibri"/>
              </a:rPr>
              <a:t>(An automatic model intrepretability platform)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How-1</a:t>
            </a:r>
            <a:endParaRPr/>
          </a:p>
        </p:txBody>
      </p:sp>
      <p:pic>
        <p:nvPicPr>
          <p:cNvPr id="216" name="Google Shape;216;p22"/>
          <p:cNvPicPr preferRelativeResize="0"/>
          <p:nvPr/>
        </p:nvPicPr>
        <p:blipFill rotWithShape="1">
          <a:blip r:embed="rId3">
            <a:alphaModFix/>
          </a:blip>
          <a:srcRect b="0" l="0" r="0" t="0"/>
          <a:stretch/>
        </p:blipFill>
        <p:spPr>
          <a:xfrm>
            <a:off x="3354823" y="4108449"/>
            <a:ext cx="6120761" cy="1637401"/>
          </a:xfrm>
          <a:prstGeom prst="rect">
            <a:avLst/>
          </a:prstGeom>
          <a:noFill/>
          <a:ln>
            <a:noFill/>
          </a:ln>
        </p:spPr>
      </p:pic>
      <p:sp>
        <p:nvSpPr>
          <p:cNvPr id="217" name="Google Shape;217;p22"/>
          <p:cNvSpPr/>
          <p:nvPr/>
        </p:nvSpPr>
        <p:spPr>
          <a:xfrm>
            <a:off x="681563" y="3801110"/>
            <a:ext cx="706771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Each step can be evaluated </a:t>
            </a:r>
            <a:endParaRPr b="0" i="0" sz="18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in terms of transparency </a:t>
            </a:r>
            <a:endParaRPr b="0" i="0" sz="18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or interpretability:</a:t>
            </a:r>
            <a:endParaRPr b="0" i="0" sz="1800" u="none" cap="none" strike="noStrike">
              <a:solidFill>
                <a:schemeClr val="dk1"/>
              </a:solidFill>
              <a:latin typeface="Calibri"/>
              <a:ea typeface="Calibri"/>
              <a:cs typeface="Calibri"/>
              <a:sym typeface="Calibri"/>
            </a:endParaRPr>
          </a:p>
        </p:txBody>
      </p:sp>
      <p:grpSp>
        <p:nvGrpSpPr>
          <p:cNvPr id="218" name="Google Shape;218;p22"/>
          <p:cNvGrpSpPr/>
          <p:nvPr/>
        </p:nvGrpSpPr>
        <p:grpSpPr>
          <a:xfrm>
            <a:off x="838200" y="1389562"/>
            <a:ext cx="9737416" cy="1656877"/>
            <a:chOff x="838200" y="1389562"/>
            <a:chExt cx="9737416" cy="1656877"/>
          </a:xfrm>
        </p:grpSpPr>
        <p:sp>
          <p:nvSpPr>
            <p:cNvPr id="219" name="Google Shape;219;p22"/>
            <p:cNvSpPr/>
            <p:nvPr/>
          </p:nvSpPr>
          <p:spPr>
            <a:xfrm>
              <a:off x="838200" y="1389562"/>
              <a:ext cx="2192941"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intrinsically interpretable models</a:t>
              </a:r>
              <a:endParaRPr b="0" i="0" sz="1400" u="none" cap="none" strike="noStrike">
                <a:solidFill>
                  <a:srgbClr val="000000"/>
                </a:solidFill>
                <a:latin typeface="Arial"/>
                <a:ea typeface="Arial"/>
                <a:cs typeface="Arial"/>
                <a:sym typeface="Arial"/>
              </a:endParaRPr>
            </a:p>
          </p:txBody>
        </p:sp>
        <p:sp>
          <p:nvSpPr>
            <p:cNvPr id="220" name="Google Shape;220;p22"/>
            <p:cNvSpPr/>
            <p:nvPr/>
          </p:nvSpPr>
          <p:spPr>
            <a:xfrm>
              <a:off x="8250504" y="1438114"/>
              <a:ext cx="2063469" cy="817296"/>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Post hoc methods</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a:off x="1037803" y="2386464"/>
              <a:ext cx="215517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Helvetica Neue"/>
                  <a:ea typeface="Helvetica Neue"/>
                  <a:cs typeface="Helvetica Neue"/>
                  <a:sym typeface="Helvetica Neue"/>
                </a:rPr>
                <a:t>restricting the complexity of the machine learning model</a:t>
              </a:r>
              <a:endParaRPr b="0" i="0" sz="1200" u="none" cap="none" strike="noStrike">
                <a:solidFill>
                  <a:schemeClr val="dk1"/>
                </a:solidFill>
                <a:latin typeface="Calibri"/>
                <a:ea typeface="Calibri"/>
                <a:cs typeface="Calibri"/>
                <a:sym typeface="Calibri"/>
              </a:endParaRPr>
            </a:p>
          </p:txBody>
        </p:sp>
        <p:sp>
          <p:nvSpPr>
            <p:cNvPr id="222" name="Google Shape;222;p22"/>
            <p:cNvSpPr/>
            <p:nvPr/>
          </p:nvSpPr>
          <p:spPr>
            <a:xfrm>
              <a:off x="8250504" y="2400108"/>
              <a:ext cx="2325112"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Helvetica Neue"/>
                  <a:ea typeface="Helvetica Neue"/>
                  <a:cs typeface="Helvetica Neue"/>
                  <a:sym typeface="Helvetica Neue"/>
                </a:rPr>
                <a:t>by applying methods that analyze the model after training</a:t>
              </a:r>
              <a:endParaRPr b="0" i="0" sz="1200" u="none" cap="none" strike="noStrike">
                <a:solidFill>
                  <a:schemeClr val="dk1"/>
                </a:solidFill>
                <a:latin typeface="Calibri"/>
                <a:ea typeface="Calibri"/>
                <a:cs typeface="Calibri"/>
                <a:sym typeface="Calibri"/>
              </a:endParaRPr>
            </a:p>
          </p:txBody>
        </p:sp>
      </p:grpSp>
      <p:grpSp>
        <p:nvGrpSpPr>
          <p:cNvPr id="223" name="Google Shape;223;p22"/>
          <p:cNvGrpSpPr/>
          <p:nvPr/>
        </p:nvGrpSpPr>
        <p:grpSpPr>
          <a:xfrm>
            <a:off x="3031104" y="1340107"/>
            <a:ext cx="5219400" cy="506655"/>
            <a:chOff x="3031104" y="1340107"/>
            <a:chExt cx="5219400" cy="506655"/>
          </a:xfrm>
        </p:grpSpPr>
        <p:sp>
          <p:nvSpPr>
            <p:cNvPr id="224" name="Google Shape;224;p22"/>
            <p:cNvSpPr/>
            <p:nvPr/>
          </p:nvSpPr>
          <p:spPr>
            <a:xfrm>
              <a:off x="3994093" y="1340107"/>
              <a:ext cx="384371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Helvetica Neue"/>
                  <a:ea typeface="Helvetica Neue"/>
                  <a:cs typeface="Helvetica Neue"/>
                  <a:sym typeface="Helvetica Neue"/>
                </a:rPr>
                <a:t>Post hoc methods can also be applied 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Helvetica Neue"/>
                  <a:ea typeface="Helvetica Neue"/>
                  <a:cs typeface="Helvetica Neue"/>
                  <a:sym typeface="Helvetica Neue"/>
                </a:rPr>
                <a:t>intrinsically interpretable models.</a:t>
              </a:r>
              <a:endParaRPr b="0" i="0" sz="1200" u="none" cap="none" strike="noStrike">
                <a:solidFill>
                  <a:schemeClr val="dk1"/>
                </a:solidFill>
                <a:latin typeface="Calibri"/>
                <a:ea typeface="Calibri"/>
                <a:cs typeface="Calibri"/>
                <a:sym typeface="Calibri"/>
              </a:endParaRPr>
            </a:p>
          </p:txBody>
        </p:sp>
        <p:cxnSp>
          <p:nvCxnSpPr>
            <p:cNvPr id="225" name="Google Shape;225;p22"/>
            <p:cNvCxnSpPr>
              <a:stCxn id="220" idx="1"/>
              <a:endCxn id="219" idx="3"/>
            </p:cNvCxnSpPr>
            <p:nvPr/>
          </p:nvCxnSpPr>
          <p:spPr>
            <a:xfrm rot="10800000">
              <a:off x="3031104" y="1846762"/>
              <a:ext cx="5219400" cy="0"/>
            </a:xfrm>
            <a:prstGeom prst="straightConnector1">
              <a:avLst/>
            </a:prstGeom>
            <a:noFill/>
            <a:ln cap="flat" cmpd="sng" w="38100">
              <a:solidFill>
                <a:srgbClr val="C55A1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How-2</a:t>
            </a:r>
            <a:endParaRPr/>
          </a:p>
        </p:txBody>
      </p:sp>
      <p:sp>
        <p:nvSpPr>
          <p:cNvPr id="232" name="Google Shape;232;p23"/>
          <p:cNvSpPr/>
          <p:nvPr/>
        </p:nvSpPr>
        <p:spPr>
          <a:xfrm>
            <a:off x="531822" y="1293519"/>
            <a:ext cx="1082242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Each step can be evaluated  in terms of transparency  or interpretability:</a:t>
            </a:r>
            <a:endParaRPr b="0" i="0" sz="1800" u="none" cap="none" strike="noStrike">
              <a:solidFill>
                <a:schemeClr val="dk1"/>
              </a:solidFill>
              <a:latin typeface="Calibri"/>
              <a:ea typeface="Calibri"/>
              <a:cs typeface="Calibri"/>
              <a:sym typeface="Calibri"/>
            </a:endParaRPr>
          </a:p>
        </p:txBody>
      </p:sp>
      <p:grpSp>
        <p:nvGrpSpPr>
          <p:cNvPr id="233" name="Google Shape;233;p23"/>
          <p:cNvGrpSpPr/>
          <p:nvPr/>
        </p:nvGrpSpPr>
        <p:grpSpPr>
          <a:xfrm>
            <a:off x="2234573" y="1797185"/>
            <a:ext cx="4311708" cy="2776247"/>
            <a:chOff x="-426846" y="4026639"/>
            <a:chExt cx="3482246" cy="2776247"/>
          </a:xfrm>
        </p:grpSpPr>
        <p:sp>
          <p:nvSpPr>
            <p:cNvPr id="234" name="Google Shape;234;p23"/>
            <p:cNvSpPr/>
            <p:nvPr/>
          </p:nvSpPr>
          <p:spPr>
            <a:xfrm>
              <a:off x="-154352" y="4026639"/>
              <a:ext cx="2839239" cy="646331"/>
            </a:xfrm>
            <a:prstGeom prst="rect">
              <a:avLst/>
            </a:prstGeom>
            <a:solidFill>
              <a:srgbClr val="E1EF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Global, Holistic Model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Interpretability</a:t>
              </a:r>
              <a:endParaRPr b="0" i="0" sz="1800" u="none" cap="none" strike="noStrike">
                <a:solidFill>
                  <a:srgbClr val="333333"/>
                </a:solidFill>
                <a:latin typeface="Helvetica Neue"/>
                <a:ea typeface="Helvetica Neue"/>
                <a:cs typeface="Helvetica Neue"/>
                <a:sym typeface="Helvetica Neue"/>
              </a:endParaRPr>
            </a:p>
          </p:txBody>
        </p:sp>
        <p:sp>
          <p:nvSpPr>
            <p:cNvPr id="235" name="Google Shape;235;p23"/>
            <p:cNvSpPr/>
            <p:nvPr/>
          </p:nvSpPr>
          <p:spPr>
            <a:xfrm>
              <a:off x="664026" y="4685174"/>
              <a:ext cx="1189917"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How does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trained model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make predictions?</a:t>
              </a:r>
              <a:endParaRPr b="0" i="0" sz="1400" u="none" cap="none" strike="noStrike">
                <a:solidFill>
                  <a:srgbClr val="2E75B5"/>
                </a:solidFill>
                <a:latin typeface="Corbel"/>
                <a:ea typeface="Corbel"/>
                <a:cs typeface="Corbel"/>
                <a:sym typeface="Corbel"/>
              </a:endParaRPr>
            </a:p>
          </p:txBody>
        </p:sp>
        <p:sp>
          <p:nvSpPr>
            <p:cNvPr id="236" name="Google Shape;236;p23"/>
            <p:cNvSpPr/>
            <p:nvPr/>
          </p:nvSpPr>
          <p:spPr>
            <a:xfrm>
              <a:off x="-364989" y="5417891"/>
              <a:ext cx="3420389"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Corbel"/>
                  <a:ea typeface="Corbel"/>
                  <a:cs typeface="Corbel"/>
                  <a:sym typeface="Corbel"/>
                </a:rPr>
                <a:t>understand how the model makes decisions: based on a </a:t>
              </a:r>
              <a:r>
                <a:rPr b="0" i="0" lang="en-US" sz="1400" u="none" cap="none" strike="noStrike">
                  <a:solidFill>
                    <a:srgbClr val="FF0000"/>
                  </a:solidFill>
                  <a:latin typeface="Corbel"/>
                  <a:ea typeface="Corbel"/>
                  <a:cs typeface="Corbel"/>
                  <a:sym typeface="Corbel"/>
                </a:rPr>
                <a:t>holistic view of its features </a:t>
              </a:r>
              <a:r>
                <a:rPr b="0" i="0" lang="en-US" sz="1400" u="none" cap="none" strike="noStrike">
                  <a:solidFill>
                    <a:srgbClr val="333333"/>
                  </a:solidFill>
                  <a:latin typeface="Corbel"/>
                  <a:ea typeface="Corbel"/>
                  <a:cs typeface="Corbel"/>
                  <a:sym typeface="Corbel"/>
                </a:rPr>
                <a:t>and each of the </a:t>
              </a:r>
              <a:r>
                <a:rPr b="0" i="0" lang="en-US" sz="1400" u="none" cap="none" strike="noStrike">
                  <a:solidFill>
                    <a:srgbClr val="FF0000"/>
                  </a:solidFill>
                  <a:latin typeface="Corbel"/>
                  <a:ea typeface="Corbel"/>
                  <a:cs typeface="Corbel"/>
                  <a:sym typeface="Corbel"/>
                </a:rPr>
                <a:t>learned components</a:t>
              </a:r>
              <a:r>
                <a:rPr b="0" i="0" lang="en-US" sz="1400" u="none" cap="none" strike="noStrike">
                  <a:solidFill>
                    <a:srgbClr val="333333"/>
                  </a:solidFill>
                  <a:latin typeface="Corbel"/>
                  <a:ea typeface="Corbel"/>
                  <a:cs typeface="Corbel"/>
                  <a:sym typeface="Corbel"/>
                </a:rPr>
                <a:t> such as weights, other parameters, and structures,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Which features are important?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What kind of interactions between them take place?</a:t>
              </a:r>
              <a:endParaRPr b="0" i="0" sz="1400" u="none" cap="none" strike="noStrike">
                <a:solidFill>
                  <a:schemeClr val="dk1"/>
                </a:solidFill>
                <a:latin typeface="Corbel"/>
                <a:ea typeface="Corbel"/>
                <a:cs typeface="Corbel"/>
                <a:sym typeface="Corbel"/>
              </a:endParaRPr>
            </a:p>
          </p:txBody>
        </p:sp>
        <p:cxnSp>
          <p:nvCxnSpPr>
            <p:cNvPr id="237" name="Google Shape;237;p23"/>
            <p:cNvCxnSpPr>
              <a:stCxn id="238" idx="3"/>
              <a:endCxn id="234" idx="1"/>
            </p:cNvCxnSpPr>
            <p:nvPr/>
          </p:nvCxnSpPr>
          <p:spPr>
            <a:xfrm flipH="1" rot="10800000">
              <a:off x="-426846" y="4349761"/>
              <a:ext cx="272700" cy="6300"/>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239" name="Google Shape;239;p23"/>
          <p:cNvGrpSpPr/>
          <p:nvPr/>
        </p:nvGrpSpPr>
        <p:grpSpPr>
          <a:xfrm>
            <a:off x="6087513" y="1797185"/>
            <a:ext cx="4514173" cy="2807024"/>
            <a:chOff x="6087513" y="1797185"/>
            <a:chExt cx="4514173" cy="2807024"/>
          </a:xfrm>
        </p:grpSpPr>
        <p:grpSp>
          <p:nvGrpSpPr>
            <p:cNvPr id="240" name="Google Shape;240;p23"/>
            <p:cNvGrpSpPr/>
            <p:nvPr/>
          </p:nvGrpSpPr>
          <p:grpSpPr>
            <a:xfrm>
              <a:off x="6546281" y="1797185"/>
              <a:ext cx="4055404" cy="2807024"/>
              <a:chOff x="6852659" y="3682629"/>
              <a:chExt cx="4055404" cy="2807024"/>
            </a:xfrm>
          </p:grpSpPr>
          <p:sp>
            <p:nvSpPr>
              <p:cNvPr id="241" name="Google Shape;241;p23"/>
              <p:cNvSpPr/>
              <p:nvPr/>
            </p:nvSpPr>
            <p:spPr>
              <a:xfrm>
                <a:off x="6852659" y="3682629"/>
                <a:ext cx="3647152" cy="646331"/>
              </a:xfrm>
              <a:prstGeom prst="rect">
                <a:avLst/>
              </a:prstGeom>
              <a:solidFill>
                <a:srgbClr val="E1EF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Global Model Interpretability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on a Modular Level</a:t>
                </a:r>
                <a:endParaRPr b="0" i="0" sz="1800" u="none" cap="none" strike="noStrike">
                  <a:solidFill>
                    <a:srgbClr val="333333"/>
                  </a:solidFill>
                  <a:latin typeface="Helvetica Neue"/>
                  <a:ea typeface="Helvetica Neue"/>
                  <a:cs typeface="Helvetica Neue"/>
                  <a:sym typeface="Helvetica Neue"/>
                </a:endParaRPr>
              </a:p>
            </p:txBody>
          </p:sp>
          <p:sp>
            <p:nvSpPr>
              <p:cNvPr id="242" name="Google Shape;242;p23"/>
              <p:cNvSpPr/>
              <p:nvPr/>
            </p:nvSpPr>
            <p:spPr>
              <a:xfrm>
                <a:off x="7686220" y="4328960"/>
                <a:ext cx="2226523"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How do parts of the model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affect predictions?</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7185727" y="5043103"/>
                <a:ext cx="3722336" cy="144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Corbel"/>
                    <a:ea typeface="Corbel"/>
                    <a:cs typeface="Corbel"/>
                    <a:sym typeface="Corbel"/>
                  </a:rPr>
                  <a:t>For </a:t>
                </a:r>
                <a:r>
                  <a:rPr b="0" i="0" lang="en-US" sz="1400" u="none" cap="none" strike="noStrike">
                    <a:solidFill>
                      <a:srgbClr val="FF0000"/>
                    </a:solidFill>
                    <a:latin typeface="Corbel"/>
                    <a:ea typeface="Corbel"/>
                    <a:cs typeface="Corbel"/>
                    <a:sym typeface="Corbel"/>
                  </a:rPr>
                  <a:t>linear</a:t>
                </a:r>
                <a:r>
                  <a:rPr b="0" i="0" lang="en-US" sz="1400" u="none" cap="none" strike="noStrike">
                    <a:solidFill>
                      <a:srgbClr val="333333"/>
                    </a:solidFill>
                    <a:latin typeface="Corbel"/>
                    <a:ea typeface="Corbel"/>
                    <a:cs typeface="Corbel"/>
                    <a:sym typeface="Corbel"/>
                  </a:rPr>
                  <a:t>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Corbel"/>
                    <a:ea typeface="Corbel"/>
                    <a:cs typeface="Corbel"/>
                    <a:sym typeface="Corbel"/>
                  </a:rPr>
                  <a:t>the interpretable parts are the </a:t>
                </a:r>
                <a:r>
                  <a:rPr b="0" i="0" lang="en-US" sz="1400" u="none" cap="none" strike="noStrike">
                    <a:solidFill>
                      <a:srgbClr val="FF0000"/>
                    </a:solidFill>
                    <a:latin typeface="Corbel"/>
                    <a:ea typeface="Corbel"/>
                    <a:cs typeface="Corbel"/>
                    <a:sym typeface="Corbel"/>
                  </a:rPr>
                  <a:t>weights</a:t>
                </a:r>
                <a:r>
                  <a:rPr b="0" i="0" lang="en-US" sz="1400" u="none" cap="none" strike="noStrike">
                    <a:solidFill>
                      <a:srgbClr val="333333"/>
                    </a:solidFill>
                    <a:latin typeface="Corbel"/>
                    <a:ea typeface="Corbel"/>
                    <a:cs typeface="Corbel"/>
                    <a:sym typeface="Corbel"/>
                  </a:rPr>
                  <a:t>, </a:t>
                </a:r>
                <a:endParaRPr b="0" i="0" sz="1400" u="none" cap="none" strike="noStrike">
                  <a:solidFill>
                    <a:srgbClr val="333333"/>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Corbel"/>
                    <a:ea typeface="Corbel"/>
                    <a:cs typeface="Corbel"/>
                    <a:sym typeface="Corbel"/>
                  </a:rPr>
                  <a:t>For </a:t>
                </a:r>
                <a:r>
                  <a:rPr b="0" i="0" lang="en-US" sz="1400" u="none" cap="none" strike="noStrike">
                    <a:solidFill>
                      <a:srgbClr val="FF0000"/>
                    </a:solidFill>
                    <a:latin typeface="Corbel"/>
                    <a:ea typeface="Corbel"/>
                    <a:cs typeface="Corbel"/>
                    <a:sym typeface="Corbel"/>
                  </a:rPr>
                  <a:t>trees</a:t>
                </a:r>
                <a:r>
                  <a:rPr b="0" i="0" lang="en-US" sz="1400" u="none" cap="none" strike="noStrike">
                    <a:solidFill>
                      <a:srgbClr val="333333"/>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Corbel"/>
                    <a:ea typeface="Corbel"/>
                    <a:cs typeface="Corbel"/>
                    <a:sym typeface="Corbel"/>
                  </a:rPr>
                  <a:t> it would be the </a:t>
                </a:r>
                <a:r>
                  <a:rPr b="0" i="0" lang="en-US" sz="1400" u="none" cap="none" strike="noStrike">
                    <a:solidFill>
                      <a:srgbClr val="FF0000"/>
                    </a:solidFill>
                    <a:latin typeface="Corbel"/>
                    <a:ea typeface="Corbel"/>
                    <a:cs typeface="Corbel"/>
                    <a:sym typeface="Corbel"/>
                  </a:rPr>
                  <a:t>splits</a:t>
                </a:r>
                <a:r>
                  <a:rPr b="0" i="0" lang="en-US" sz="1400" u="none" cap="none" strike="noStrike">
                    <a:solidFill>
                      <a:srgbClr val="333333"/>
                    </a:solidFill>
                    <a:latin typeface="Corbel"/>
                    <a:ea typeface="Corbel"/>
                    <a:cs typeface="Corbel"/>
                    <a:sym typeface="Corbel"/>
                  </a:rPr>
                  <a:t> (selected features plus cut-off points) and </a:t>
                </a:r>
                <a:r>
                  <a:rPr b="0" i="0" lang="en-US" sz="1400" u="none" cap="none" strike="noStrike">
                    <a:solidFill>
                      <a:srgbClr val="FF0000"/>
                    </a:solidFill>
                    <a:latin typeface="Corbel"/>
                    <a:ea typeface="Corbel"/>
                    <a:cs typeface="Corbel"/>
                    <a:sym typeface="Corbel"/>
                  </a:rPr>
                  <a:t>leaf node </a:t>
                </a:r>
                <a:r>
                  <a:rPr b="0" i="0" lang="en-US" sz="1400" u="none" cap="none" strike="noStrike">
                    <a:solidFill>
                      <a:srgbClr val="333333"/>
                    </a:solidFill>
                    <a:latin typeface="Corbel"/>
                    <a:ea typeface="Corbel"/>
                    <a:cs typeface="Corbel"/>
                    <a:sym typeface="Corbel"/>
                  </a:rPr>
                  <a:t>predictions</a:t>
                </a:r>
                <a:r>
                  <a:rPr b="0" i="0" lang="en-US" sz="1800" u="none" cap="none" strike="noStrike">
                    <a:solidFill>
                      <a:srgbClr val="333333"/>
                    </a:solidFill>
                    <a:latin typeface="Helvetica Neue"/>
                    <a:ea typeface="Helvetica Neue"/>
                    <a:cs typeface="Helvetica Neue"/>
                    <a:sym typeface="Helvetica Neue"/>
                  </a:rPr>
                  <a:t>. </a:t>
                </a:r>
                <a:endParaRPr b="0" i="0" sz="1800" u="none" cap="none" strike="noStrike">
                  <a:solidFill>
                    <a:schemeClr val="dk1"/>
                  </a:solidFill>
                  <a:latin typeface="Calibri"/>
                  <a:ea typeface="Calibri"/>
                  <a:cs typeface="Calibri"/>
                  <a:sym typeface="Calibri"/>
                </a:endParaRPr>
              </a:p>
            </p:txBody>
          </p:sp>
        </p:grpSp>
        <p:cxnSp>
          <p:nvCxnSpPr>
            <p:cNvPr id="244" name="Google Shape;244;p23"/>
            <p:cNvCxnSpPr>
              <a:stCxn id="234" idx="3"/>
              <a:endCxn id="241" idx="1"/>
            </p:cNvCxnSpPr>
            <p:nvPr/>
          </p:nvCxnSpPr>
          <p:spPr>
            <a:xfrm>
              <a:off x="6087513" y="2120351"/>
              <a:ext cx="458700" cy="0"/>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245" name="Google Shape;245;p23"/>
          <p:cNvGrpSpPr/>
          <p:nvPr/>
        </p:nvGrpSpPr>
        <p:grpSpPr>
          <a:xfrm>
            <a:off x="231971" y="1803442"/>
            <a:ext cx="6047732" cy="4969716"/>
            <a:chOff x="231971" y="1803442"/>
            <a:chExt cx="6047732" cy="4969716"/>
          </a:xfrm>
        </p:grpSpPr>
        <p:sp>
          <p:nvSpPr>
            <p:cNvPr id="238" name="Google Shape;238;p23"/>
            <p:cNvSpPr/>
            <p:nvPr/>
          </p:nvSpPr>
          <p:spPr>
            <a:xfrm>
              <a:off x="664913" y="1803442"/>
              <a:ext cx="1569660" cy="646331"/>
            </a:xfrm>
            <a:prstGeom prst="rect">
              <a:avLst/>
            </a:prstGeom>
            <a:solidFill>
              <a:srgbClr val="E1EF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Algorithm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Transparency</a:t>
              </a:r>
              <a:endParaRPr b="0" i="0" sz="1800" u="none" cap="none" strike="noStrike">
                <a:solidFill>
                  <a:srgbClr val="333333"/>
                </a:solidFill>
                <a:latin typeface="Helvetica Neue"/>
                <a:ea typeface="Helvetica Neue"/>
                <a:cs typeface="Helvetica Neue"/>
                <a:sym typeface="Helvetica Neue"/>
              </a:endParaRPr>
            </a:p>
          </p:txBody>
        </p:sp>
        <p:sp>
          <p:nvSpPr>
            <p:cNvPr id="246" name="Google Shape;246;p23"/>
            <p:cNvSpPr/>
            <p:nvPr/>
          </p:nvSpPr>
          <p:spPr>
            <a:xfrm>
              <a:off x="833905" y="2449773"/>
              <a:ext cx="145905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How does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algorithm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2E75B5"/>
                  </a:solidFill>
                  <a:latin typeface="Corbel"/>
                  <a:ea typeface="Corbel"/>
                  <a:cs typeface="Corbel"/>
                  <a:sym typeface="Corbel"/>
                </a:rPr>
                <a:t>create the model?</a:t>
              </a:r>
              <a:endParaRPr b="0" i="0" sz="1400" u="none" cap="none" strike="noStrike">
                <a:solidFill>
                  <a:srgbClr val="2E75B5"/>
                </a:solidFill>
                <a:latin typeface="Corbel"/>
                <a:ea typeface="Corbel"/>
                <a:cs typeface="Corbel"/>
                <a:sym typeface="Corbel"/>
              </a:endParaRPr>
            </a:p>
          </p:txBody>
        </p:sp>
        <p:sp>
          <p:nvSpPr>
            <p:cNvPr id="247" name="Google Shape;247;p23"/>
            <p:cNvSpPr/>
            <p:nvPr/>
          </p:nvSpPr>
          <p:spPr>
            <a:xfrm>
              <a:off x="231971" y="4741833"/>
              <a:ext cx="362793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Corbel"/>
                  <a:ea typeface="Corbel"/>
                  <a:cs typeface="Corbel"/>
                  <a:sym typeface="Corbel"/>
                </a:rPr>
                <a:t>Algorithm transparency only requires: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orbel"/>
                  <a:ea typeface="Corbel"/>
                  <a:cs typeface="Corbel"/>
                  <a:sym typeface="Corbel"/>
                </a:rPr>
                <a:t>knowledge of the algorithm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orbel"/>
                  <a:ea typeface="Corbel"/>
                  <a:cs typeface="Corbel"/>
                  <a:sym typeface="Corbel"/>
                </a:rPr>
                <a:t>NOT the data or learned model.</a:t>
              </a:r>
              <a:endParaRPr b="1" i="0" sz="1800" u="none" cap="none" strike="noStrike">
                <a:solidFill>
                  <a:srgbClr val="FF0000"/>
                </a:solidFill>
                <a:latin typeface="Corbel"/>
                <a:ea typeface="Corbel"/>
                <a:cs typeface="Corbel"/>
                <a:sym typeface="Corbel"/>
              </a:endParaRPr>
            </a:p>
          </p:txBody>
        </p:sp>
        <p:sp>
          <p:nvSpPr>
            <p:cNvPr id="248" name="Google Shape;248;p23"/>
            <p:cNvSpPr/>
            <p:nvPr/>
          </p:nvSpPr>
          <p:spPr>
            <a:xfrm>
              <a:off x="3396241" y="4741833"/>
              <a:ext cx="2883462"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Explain: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Calibri"/>
                  <a:ea typeface="Calibri"/>
                  <a:cs typeface="Calibri"/>
                  <a:sym typeface="Calibri"/>
                </a:rPr>
                <a:t>How the algorithm works: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algorithm learns edge detectors and filters on the lowest layers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How-2</a:t>
            </a:r>
            <a:endParaRPr/>
          </a:p>
        </p:txBody>
      </p:sp>
      <p:grpSp>
        <p:nvGrpSpPr>
          <p:cNvPr id="255" name="Google Shape;255;p24"/>
          <p:cNvGrpSpPr/>
          <p:nvPr/>
        </p:nvGrpSpPr>
        <p:grpSpPr>
          <a:xfrm>
            <a:off x="736374" y="1690688"/>
            <a:ext cx="3018330" cy="2507967"/>
            <a:chOff x="736374" y="1690688"/>
            <a:chExt cx="3018330" cy="2507967"/>
          </a:xfrm>
        </p:grpSpPr>
        <p:sp>
          <p:nvSpPr>
            <p:cNvPr id="256" name="Google Shape;256;p24"/>
            <p:cNvSpPr/>
            <p:nvPr/>
          </p:nvSpPr>
          <p:spPr>
            <a:xfrm>
              <a:off x="736374" y="1690688"/>
              <a:ext cx="3018330" cy="736923"/>
            </a:xfrm>
            <a:prstGeom prst="roundRect">
              <a:avLst>
                <a:gd fmla="val 16667" name="adj"/>
              </a:avLst>
            </a:prstGeom>
            <a:solidFill>
              <a:srgbClr val="E1EFD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Local Interpretability for a </a:t>
              </a:r>
              <a:r>
                <a:rPr b="1" i="0" lang="en-US" sz="1800" u="sng" cap="none" strike="noStrike">
                  <a:solidFill>
                    <a:srgbClr val="333333"/>
                  </a:solidFill>
                  <a:latin typeface="Helvetica Neue"/>
                  <a:ea typeface="Helvetica Neue"/>
                  <a:cs typeface="Helvetica Neue"/>
                  <a:sym typeface="Helvetica Neue"/>
                </a:rPr>
                <a:t>Single</a:t>
              </a:r>
              <a:r>
                <a:rPr b="0" i="0" lang="en-US" sz="1800" u="none" cap="none" strike="noStrike">
                  <a:solidFill>
                    <a:srgbClr val="333333"/>
                  </a:solidFill>
                  <a:latin typeface="Helvetica Neue"/>
                  <a:ea typeface="Helvetica Neue"/>
                  <a:cs typeface="Helvetica Neue"/>
                  <a:sym typeface="Helvetica Neue"/>
                </a:rPr>
                <a:t> Prediction</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a:off x="838200" y="2708474"/>
              <a:ext cx="2131577"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333333"/>
                  </a:solidFill>
                  <a:latin typeface="Calibri"/>
                  <a:ea typeface="Calibri"/>
                  <a:cs typeface="Calibri"/>
                  <a:sym typeface="Calibri"/>
                </a:rPr>
                <a:t>Why did the model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333333"/>
                  </a:solidFill>
                  <a:latin typeface="Calibri"/>
                  <a:ea typeface="Calibri"/>
                  <a:cs typeface="Calibri"/>
                  <a:sym typeface="Calibri"/>
                </a:rPr>
                <a:t>make a certain prediction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333333"/>
                  </a:solidFill>
                  <a:latin typeface="Calibri"/>
                  <a:ea typeface="Calibri"/>
                  <a:cs typeface="Calibri"/>
                  <a:sym typeface="Calibri"/>
                </a:rPr>
                <a:t> for an instance?</a:t>
              </a:r>
              <a:endParaRPr b="0" i="0" sz="1400" u="none" cap="none" strike="noStrike">
                <a:solidFill>
                  <a:schemeClr val="dk1"/>
                </a:solidFill>
                <a:latin typeface="Calibri"/>
                <a:ea typeface="Calibri"/>
                <a:cs typeface="Calibri"/>
                <a:sym typeface="Calibri"/>
              </a:endParaRPr>
            </a:p>
          </p:txBody>
        </p:sp>
        <p:sp>
          <p:nvSpPr>
            <p:cNvPr id="258" name="Google Shape;258;p24"/>
            <p:cNvSpPr/>
            <p:nvPr/>
          </p:nvSpPr>
          <p:spPr>
            <a:xfrm>
              <a:off x="919118" y="3552324"/>
              <a:ext cx="2350063"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be more </a:t>
              </a:r>
              <a:r>
                <a:rPr b="0" i="0" lang="en-US" sz="1800" u="none" cap="none" strike="noStrike">
                  <a:solidFill>
                    <a:srgbClr val="FF0000"/>
                  </a:solidFill>
                  <a:latin typeface="Calibri"/>
                  <a:ea typeface="Calibri"/>
                  <a:cs typeface="Calibri"/>
                  <a:sym typeface="Calibri"/>
                </a:rPr>
                <a:t>accurate</a:t>
              </a:r>
              <a:r>
                <a:rPr b="0" i="0" lang="en-US" sz="1800" u="none" cap="none" strike="noStrike">
                  <a:solidFill>
                    <a:srgbClr val="333333"/>
                  </a:solidFill>
                  <a:latin typeface="Calibri"/>
                  <a:ea typeface="Calibri"/>
                  <a:cs typeface="Calibri"/>
                  <a:sym typeface="Calibri"/>
                </a:rPr>
                <a:t> than global explanations.</a:t>
              </a:r>
              <a:endParaRPr b="0" i="0" sz="1800" u="none" cap="none" strike="noStrike">
                <a:solidFill>
                  <a:schemeClr val="dk1"/>
                </a:solidFill>
                <a:latin typeface="Calibri"/>
                <a:ea typeface="Calibri"/>
                <a:cs typeface="Calibri"/>
                <a:sym typeface="Calibri"/>
              </a:endParaRPr>
            </a:p>
          </p:txBody>
        </p:sp>
      </p:grpSp>
      <p:grpSp>
        <p:nvGrpSpPr>
          <p:cNvPr id="259" name="Google Shape;259;p24"/>
          <p:cNvGrpSpPr/>
          <p:nvPr/>
        </p:nvGrpSpPr>
        <p:grpSpPr>
          <a:xfrm>
            <a:off x="3754704" y="1751378"/>
            <a:ext cx="6214684" cy="3407784"/>
            <a:chOff x="3754704" y="1751378"/>
            <a:chExt cx="6214684" cy="3407784"/>
          </a:xfrm>
        </p:grpSpPr>
        <p:sp>
          <p:nvSpPr>
            <p:cNvPr id="260" name="Google Shape;260;p24"/>
            <p:cNvSpPr/>
            <p:nvPr/>
          </p:nvSpPr>
          <p:spPr>
            <a:xfrm>
              <a:off x="4871404" y="1751378"/>
              <a:ext cx="3366287" cy="615542"/>
            </a:xfrm>
            <a:prstGeom prst="roundRect">
              <a:avLst>
                <a:gd fmla="val 16667" name="adj"/>
              </a:avLst>
            </a:prstGeom>
            <a:solidFill>
              <a:srgbClr val="E1EFD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Local Interpretability for a </a:t>
              </a:r>
              <a:r>
                <a:rPr b="1" i="0" lang="en-US" sz="1800" u="sng" cap="none" strike="noStrike">
                  <a:solidFill>
                    <a:srgbClr val="333333"/>
                  </a:solidFill>
                  <a:latin typeface="Helvetica Neue"/>
                  <a:ea typeface="Helvetica Neue"/>
                  <a:cs typeface="Helvetica Neue"/>
                  <a:sym typeface="Helvetica Neue"/>
                </a:rPr>
                <a:t>Group</a:t>
              </a:r>
              <a:r>
                <a:rPr b="0" i="0" lang="en-US" sz="1800" u="none" cap="none" strike="noStrike">
                  <a:solidFill>
                    <a:srgbClr val="333333"/>
                  </a:solidFill>
                  <a:latin typeface="Helvetica Neue"/>
                  <a:ea typeface="Helvetica Neue"/>
                  <a:cs typeface="Helvetica Neue"/>
                  <a:sym typeface="Helvetica Neue"/>
                </a:rPr>
                <a:t> of Predictions</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a:off x="4536934" y="2850838"/>
              <a:ext cx="5432454" cy="230832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333333"/>
                </a:buClr>
                <a:buSzPts val="1800"/>
                <a:buFont typeface="Arial"/>
                <a:buChar char="•"/>
              </a:pPr>
              <a:r>
                <a:rPr b="0" i="0" lang="en-US" sz="1800" u="none" cap="none" strike="noStrike">
                  <a:solidFill>
                    <a:srgbClr val="333333"/>
                  </a:solidFill>
                  <a:latin typeface="Calibri"/>
                  <a:ea typeface="Calibri"/>
                  <a:cs typeface="Calibri"/>
                  <a:sym typeface="Calibri"/>
                </a:rPr>
                <a:t> The global methods can be applied by taking the group of instances, treating them as if the </a:t>
              </a:r>
              <a:r>
                <a:rPr b="0" i="0" lang="en-US" sz="1800" u="none" cap="none" strike="noStrike">
                  <a:solidFill>
                    <a:srgbClr val="FF0000"/>
                  </a:solidFill>
                  <a:latin typeface="Calibri"/>
                  <a:ea typeface="Calibri"/>
                  <a:cs typeface="Calibri"/>
                  <a:sym typeface="Calibri"/>
                </a:rPr>
                <a:t>group</a:t>
              </a:r>
              <a:r>
                <a:rPr b="0" i="0" lang="en-US" sz="1800" u="none" cap="none" strike="noStrike">
                  <a:solidFill>
                    <a:srgbClr val="333333"/>
                  </a:solidFill>
                  <a:latin typeface="Calibri"/>
                  <a:ea typeface="Calibri"/>
                  <a:cs typeface="Calibri"/>
                  <a:sym typeface="Calibri"/>
                </a:rPr>
                <a:t> were the complete dataset；</a:t>
              </a:r>
              <a:endParaRPr b="0" i="0" sz="1800" u="none" cap="none" strike="noStrike">
                <a:solidFill>
                  <a:srgbClr val="33333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33"/>
                </a:solidFill>
                <a:latin typeface="Calibri"/>
                <a:ea typeface="Calibri"/>
                <a:cs typeface="Calibri"/>
                <a:sym typeface="Calibri"/>
              </a:endParaRPr>
            </a:p>
            <a:p>
              <a:pPr indent="-285750" lvl="0" marL="285750" marR="0" rtl="0" algn="l">
                <a:lnSpc>
                  <a:spcPct val="100000"/>
                </a:lnSpc>
                <a:spcBef>
                  <a:spcPts val="0"/>
                </a:spcBef>
                <a:spcAft>
                  <a:spcPts val="0"/>
                </a:spcAft>
                <a:buClr>
                  <a:srgbClr val="333333"/>
                </a:buClr>
                <a:buSzPts val="1800"/>
                <a:buFont typeface="Arial"/>
                <a:buChar char="•"/>
              </a:pPr>
              <a:r>
                <a:rPr b="0" i="0" lang="en-US" sz="1800" u="none" cap="none" strike="noStrike">
                  <a:solidFill>
                    <a:srgbClr val="333333"/>
                  </a:solidFill>
                  <a:latin typeface="Calibri"/>
                  <a:ea typeface="Calibri"/>
                  <a:cs typeface="Calibri"/>
                  <a:sym typeface="Calibri"/>
                </a:rPr>
                <a:t> Using the global methods with this subset.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Calibri"/>
                  <a:ea typeface="Calibri"/>
                  <a:cs typeface="Calibri"/>
                  <a:sym typeface="Calibri"/>
                </a:rPr>
                <a:t>       The individual explanation methods can be used on </a:t>
              </a:r>
              <a:r>
                <a:rPr b="0" i="0" lang="en-US" sz="1800" u="none" cap="none" strike="noStrike">
                  <a:solidFill>
                    <a:srgbClr val="FF0000"/>
                  </a:solidFill>
                  <a:latin typeface="Calibri"/>
                  <a:ea typeface="Calibri"/>
                  <a:cs typeface="Calibri"/>
                  <a:sym typeface="Calibri"/>
                </a:rPr>
                <a:t>each instance </a:t>
              </a:r>
              <a:r>
                <a:rPr b="0" i="0" lang="en-US" sz="1800" u="none" cap="none" strike="noStrike">
                  <a:solidFill>
                    <a:srgbClr val="333333"/>
                  </a:solidFill>
                  <a:latin typeface="Calibri"/>
                  <a:ea typeface="Calibri"/>
                  <a:cs typeface="Calibri"/>
                  <a:sym typeface="Calibri"/>
                </a:rPr>
                <a:t>and then listed or </a:t>
              </a:r>
              <a:r>
                <a:rPr b="0" i="0" lang="en-US" sz="1800" u="none" cap="none" strike="noStrike">
                  <a:solidFill>
                    <a:srgbClr val="FF0000"/>
                  </a:solidFill>
                  <a:latin typeface="Calibri"/>
                  <a:ea typeface="Calibri"/>
                  <a:cs typeface="Calibri"/>
                  <a:sym typeface="Calibri"/>
                </a:rPr>
                <a:t>aggregated</a:t>
              </a:r>
              <a:r>
                <a:rPr b="0" i="0" lang="en-US" sz="1800" u="none" cap="none" strike="noStrike">
                  <a:solidFill>
                    <a:srgbClr val="333333"/>
                  </a:solidFill>
                  <a:latin typeface="Calibri"/>
                  <a:ea typeface="Calibri"/>
                  <a:cs typeface="Calibri"/>
                  <a:sym typeface="Calibri"/>
                </a:rPr>
                <a:t> for the entire group.</a:t>
              </a:r>
              <a:endParaRPr b="0" i="0" sz="1800" u="none" cap="none" strike="noStrike">
                <a:solidFill>
                  <a:schemeClr val="dk1"/>
                </a:solidFill>
                <a:latin typeface="Calibri"/>
                <a:ea typeface="Calibri"/>
                <a:cs typeface="Calibri"/>
                <a:sym typeface="Calibri"/>
              </a:endParaRPr>
            </a:p>
          </p:txBody>
        </p:sp>
        <p:cxnSp>
          <p:nvCxnSpPr>
            <p:cNvPr id="262" name="Google Shape;262;p24"/>
            <p:cNvCxnSpPr>
              <a:stCxn id="256" idx="3"/>
              <a:endCxn id="260" idx="1"/>
            </p:cNvCxnSpPr>
            <p:nvPr/>
          </p:nvCxnSpPr>
          <p:spPr>
            <a:xfrm>
              <a:off x="3754704" y="2059150"/>
              <a:ext cx="1116600" cy="0"/>
            </a:xfrm>
            <a:prstGeom prst="straightConnector1">
              <a:avLst/>
            </a:prstGeom>
            <a:noFill/>
            <a:ln cap="flat" cmpd="sng" w="9525">
              <a:solidFill>
                <a:schemeClr val="accent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Evaluation</a:t>
            </a:r>
            <a:endParaRPr/>
          </a:p>
        </p:txBody>
      </p:sp>
      <p:sp>
        <p:nvSpPr>
          <p:cNvPr id="268" name="Google Shape;268;p25"/>
          <p:cNvSpPr txBox="1"/>
          <p:nvPr>
            <p:ph idx="1" type="body"/>
          </p:nvPr>
        </p:nvSpPr>
        <p:spPr>
          <a:xfrm>
            <a:off x="838200" y="1825625"/>
            <a:ext cx="10515600" cy="1209405"/>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Aladdin evaluates the system qualitatively, asking users if the human-friendly explanations are understandable and make logical sense given their domain expertise.</a:t>
            </a:r>
            <a:endParaRPr/>
          </a:p>
          <a:p>
            <a:pPr indent="-50800" lvl="0" marL="228600" rtl="0" algn="l">
              <a:lnSpc>
                <a:spcPct val="80000"/>
              </a:lnSpc>
              <a:spcBef>
                <a:spcPts val="1000"/>
              </a:spcBef>
              <a:spcAft>
                <a:spcPts val="0"/>
              </a:spcAft>
              <a:buClr>
                <a:schemeClr val="dk1"/>
              </a:buClr>
              <a:buSzPts val="2800"/>
              <a:buNone/>
            </a:pPr>
            <a:r>
              <a:t/>
            </a:r>
            <a:endParaRPr/>
          </a:p>
        </p:txBody>
      </p:sp>
      <p:grpSp>
        <p:nvGrpSpPr>
          <p:cNvPr id="269" name="Google Shape;269;p25"/>
          <p:cNvGrpSpPr/>
          <p:nvPr/>
        </p:nvGrpSpPr>
        <p:grpSpPr>
          <a:xfrm>
            <a:off x="994029" y="1593762"/>
            <a:ext cx="11030619" cy="4439922"/>
            <a:chOff x="994029" y="1593762"/>
            <a:chExt cx="11030619" cy="4439922"/>
          </a:xfrm>
        </p:grpSpPr>
        <p:pic>
          <p:nvPicPr>
            <p:cNvPr id="270" name="Google Shape;270;p25"/>
            <p:cNvPicPr preferRelativeResize="0"/>
            <p:nvPr/>
          </p:nvPicPr>
          <p:blipFill rotWithShape="1">
            <a:blip r:embed="rId3">
              <a:alphaModFix/>
            </a:blip>
            <a:srcRect b="0" l="0" r="0" t="0"/>
            <a:stretch/>
          </p:blipFill>
          <p:spPr>
            <a:xfrm rot="-1971081">
              <a:off x="8162131" y="2408512"/>
              <a:ext cx="3601053" cy="2025592"/>
            </a:xfrm>
            <a:prstGeom prst="rect">
              <a:avLst/>
            </a:prstGeom>
            <a:noFill/>
            <a:ln>
              <a:noFill/>
            </a:ln>
          </p:spPr>
        </p:pic>
        <p:sp>
          <p:nvSpPr>
            <p:cNvPr id="271" name="Google Shape;271;p25"/>
            <p:cNvSpPr txBox="1"/>
            <p:nvPr/>
          </p:nvSpPr>
          <p:spPr>
            <a:xfrm>
              <a:off x="994029" y="3694583"/>
              <a:ext cx="4464995"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B0F0"/>
                  </a:solidFill>
                  <a:latin typeface="Calibri"/>
                  <a:ea typeface="Calibri"/>
                  <a:cs typeface="Calibri"/>
                  <a:sym typeface="Calibri"/>
                </a:rPr>
                <a:t>HOW? </a:t>
              </a:r>
              <a:endParaRPr b="0" i="0" sz="4400" u="none" cap="none" strike="noStrike">
                <a:solidFill>
                  <a:srgbClr val="00B0F0"/>
                </a:solidFill>
                <a:latin typeface="Calibri"/>
                <a:ea typeface="Calibri"/>
                <a:cs typeface="Calibri"/>
                <a:sym typeface="Calibri"/>
              </a:endParaRPr>
            </a:p>
          </p:txBody>
        </p:sp>
        <p:sp>
          <p:nvSpPr>
            <p:cNvPr id="272" name="Google Shape;272;p25"/>
            <p:cNvSpPr txBox="1"/>
            <p:nvPr/>
          </p:nvSpPr>
          <p:spPr>
            <a:xfrm>
              <a:off x="1130216" y="4464024"/>
              <a:ext cx="1000795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Calibri"/>
                  <a:ea typeface="Calibri"/>
                  <a:cs typeface="Calibri"/>
                  <a:sym typeface="Calibri"/>
                </a:rPr>
                <a:t>FOLLOW 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chemeClr val="hlink"/>
                  </a:solidFill>
                  <a:latin typeface="Calibri"/>
                  <a:ea typeface="Calibri"/>
                  <a:cs typeface="Calibri"/>
                  <a:sym typeface="Calibri"/>
                  <a:hlinkClick r:id="rId4"/>
                </a:rPr>
                <a:t>https://www.linkedin.com/company/skunkworksneu/</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26"/>
          <p:cNvPicPr preferRelativeResize="0"/>
          <p:nvPr/>
        </p:nvPicPr>
        <p:blipFill rotWithShape="1">
          <a:blip r:embed="rId3">
            <a:alphaModFix/>
          </a:blip>
          <a:srcRect b="0" l="0" r="0" t="0"/>
          <a:stretch/>
        </p:blipFill>
        <p:spPr>
          <a:xfrm>
            <a:off x="1365559" y="316339"/>
            <a:ext cx="3189815" cy="865529"/>
          </a:xfrm>
          <a:prstGeom prst="rect">
            <a:avLst/>
          </a:prstGeom>
          <a:noFill/>
          <a:ln>
            <a:noFill/>
          </a:ln>
        </p:spPr>
      </p:pic>
      <p:pic>
        <p:nvPicPr>
          <p:cNvPr id="279" name="Google Shape;279;p26"/>
          <p:cNvPicPr preferRelativeResize="0"/>
          <p:nvPr/>
        </p:nvPicPr>
        <p:blipFill rotWithShape="1">
          <a:blip r:embed="rId4">
            <a:alphaModFix/>
          </a:blip>
          <a:srcRect b="0" l="0" r="0" t="0"/>
          <a:stretch/>
        </p:blipFill>
        <p:spPr>
          <a:xfrm>
            <a:off x="0" y="1458750"/>
            <a:ext cx="6276108" cy="1005121"/>
          </a:xfrm>
          <a:prstGeom prst="rect">
            <a:avLst/>
          </a:prstGeom>
          <a:noFill/>
          <a:ln>
            <a:noFill/>
          </a:ln>
        </p:spPr>
      </p:pic>
      <p:pic>
        <p:nvPicPr>
          <p:cNvPr id="280" name="Google Shape;280;p26"/>
          <p:cNvPicPr preferRelativeResize="0"/>
          <p:nvPr/>
        </p:nvPicPr>
        <p:blipFill rotWithShape="1">
          <a:blip r:embed="rId5">
            <a:alphaModFix/>
          </a:blip>
          <a:srcRect b="0" l="0" r="0" t="0"/>
          <a:stretch/>
        </p:blipFill>
        <p:spPr>
          <a:xfrm>
            <a:off x="399056" y="2876109"/>
            <a:ext cx="5594420" cy="1673814"/>
          </a:xfrm>
          <a:prstGeom prst="rect">
            <a:avLst/>
          </a:prstGeom>
          <a:noFill/>
          <a:ln>
            <a:noFill/>
          </a:ln>
        </p:spPr>
      </p:pic>
      <p:pic>
        <p:nvPicPr>
          <p:cNvPr id="281" name="Google Shape;281;p26"/>
          <p:cNvPicPr preferRelativeResize="0"/>
          <p:nvPr/>
        </p:nvPicPr>
        <p:blipFill rotWithShape="1">
          <a:blip r:embed="rId6">
            <a:alphaModFix/>
          </a:blip>
          <a:srcRect b="0" l="0" r="0" t="0"/>
          <a:stretch/>
        </p:blipFill>
        <p:spPr>
          <a:xfrm>
            <a:off x="1434059" y="4685935"/>
            <a:ext cx="3407990" cy="1274292"/>
          </a:xfrm>
          <a:prstGeom prst="rect">
            <a:avLst/>
          </a:prstGeom>
          <a:noFill/>
          <a:ln>
            <a:noFill/>
          </a:ln>
        </p:spPr>
      </p:pic>
      <p:pic>
        <p:nvPicPr>
          <p:cNvPr id="282" name="Google Shape;282;p26"/>
          <p:cNvPicPr preferRelativeResize="0"/>
          <p:nvPr/>
        </p:nvPicPr>
        <p:blipFill rotWithShape="1">
          <a:blip r:embed="rId7">
            <a:alphaModFix/>
          </a:blip>
          <a:srcRect b="0" l="0" r="0" t="0"/>
          <a:stretch/>
        </p:blipFill>
        <p:spPr>
          <a:xfrm rot="-775029">
            <a:off x="428216" y="2749080"/>
            <a:ext cx="973305" cy="371073"/>
          </a:xfrm>
          <a:prstGeom prst="rect">
            <a:avLst/>
          </a:prstGeom>
          <a:noFill/>
          <a:ln>
            <a:noFill/>
          </a:ln>
        </p:spPr>
      </p:pic>
      <p:pic>
        <p:nvPicPr>
          <p:cNvPr id="283" name="Google Shape;283;p26"/>
          <p:cNvPicPr preferRelativeResize="0"/>
          <p:nvPr/>
        </p:nvPicPr>
        <p:blipFill rotWithShape="1">
          <a:blip r:embed="rId8">
            <a:alphaModFix/>
          </a:blip>
          <a:srcRect b="0" l="0" r="0" t="0"/>
          <a:stretch/>
        </p:blipFill>
        <p:spPr>
          <a:xfrm>
            <a:off x="11430000" y="6096000"/>
            <a:ext cx="609600" cy="60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896389" y="2725939"/>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Project Architecture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8"/>
          <p:cNvSpPr/>
          <p:nvPr/>
        </p:nvSpPr>
        <p:spPr>
          <a:xfrm>
            <a:off x="317797" y="839929"/>
            <a:ext cx="1173346" cy="53407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Input the fields</a:t>
            </a:r>
            <a:endParaRPr b="0" i="0" sz="1800" u="none" cap="none" strike="noStrike">
              <a:solidFill>
                <a:schemeClr val="lt1"/>
              </a:solidFill>
              <a:latin typeface="Calibri"/>
              <a:ea typeface="Calibri"/>
              <a:cs typeface="Calibri"/>
              <a:sym typeface="Calibri"/>
            </a:endParaRPr>
          </a:p>
        </p:txBody>
      </p:sp>
      <p:sp>
        <p:nvSpPr>
          <p:cNvPr id="295" name="Google Shape;295;p28"/>
          <p:cNvSpPr/>
          <p:nvPr/>
        </p:nvSpPr>
        <p:spPr>
          <a:xfrm>
            <a:off x="317797" y="1964720"/>
            <a:ext cx="1246174" cy="53407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Load: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Dataset</a:t>
            </a:r>
            <a:endParaRPr b="0" i="0" sz="1800" u="none" cap="none" strike="noStrike">
              <a:solidFill>
                <a:schemeClr val="lt1"/>
              </a:solidFill>
              <a:latin typeface="Calibri"/>
              <a:ea typeface="Calibri"/>
              <a:cs typeface="Calibri"/>
              <a:sym typeface="Calibri"/>
            </a:endParaRPr>
          </a:p>
        </p:txBody>
      </p:sp>
      <p:sp>
        <p:nvSpPr>
          <p:cNvPr id="296" name="Google Shape;296;p28"/>
          <p:cNvSpPr/>
          <p:nvPr/>
        </p:nvSpPr>
        <p:spPr>
          <a:xfrm>
            <a:off x="317797" y="3209545"/>
            <a:ext cx="1246174" cy="53407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Assign: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Target</a:t>
            </a:r>
            <a:endParaRPr b="0" i="0" sz="1400" u="none" cap="none" strike="noStrike">
              <a:solidFill>
                <a:srgbClr val="000000"/>
              </a:solidFill>
              <a:latin typeface="Arial"/>
              <a:ea typeface="Arial"/>
              <a:cs typeface="Arial"/>
              <a:sym typeface="Arial"/>
            </a:endParaRPr>
          </a:p>
        </p:txBody>
      </p:sp>
      <p:sp>
        <p:nvSpPr>
          <p:cNvPr id="297" name="Google Shape;297;p28"/>
          <p:cNvSpPr/>
          <p:nvPr/>
        </p:nvSpPr>
        <p:spPr>
          <a:xfrm>
            <a:off x="1724876" y="1958275"/>
            <a:ext cx="1246174" cy="534075"/>
          </a:xfrm>
          <a:prstGeom prst="rect">
            <a:avLst/>
          </a:prstGeom>
          <a:solidFill>
            <a:srgbClr val="C55A11"/>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Train: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Model</a:t>
            </a:r>
            <a:endParaRPr b="0" i="0" sz="1400" u="none" cap="none" strike="noStrike">
              <a:solidFill>
                <a:srgbClr val="000000"/>
              </a:solidFill>
              <a:latin typeface="Arial"/>
              <a:ea typeface="Arial"/>
              <a:cs typeface="Arial"/>
              <a:sym typeface="Arial"/>
            </a:endParaRPr>
          </a:p>
        </p:txBody>
      </p:sp>
      <p:sp>
        <p:nvSpPr>
          <p:cNvPr id="298" name="Google Shape;298;p28"/>
          <p:cNvSpPr/>
          <p:nvPr/>
        </p:nvSpPr>
        <p:spPr>
          <a:xfrm>
            <a:off x="8336069" y="770092"/>
            <a:ext cx="1920511" cy="535424"/>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Plot to interpret</a:t>
            </a:r>
            <a:endParaRPr b="0" i="0" sz="1400" u="none" cap="none" strike="noStrike">
              <a:solidFill>
                <a:srgbClr val="000000"/>
              </a:solidFill>
              <a:latin typeface="Arial"/>
              <a:ea typeface="Arial"/>
              <a:cs typeface="Arial"/>
              <a:sym typeface="Arial"/>
            </a:endParaRPr>
          </a:p>
        </p:txBody>
      </p:sp>
      <p:sp>
        <p:nvSpPr>
          <p:cNvPr id="299" name="Google Shape;299;p28"/>
          <p:cNvSpPr/>
          <p:nvPr/>
        </p:nvSpPr>
        <p:spPr>
          <a:xfrm>
            <a:off x="5623884" y="4234831"/>
            <a:ext cx="1920511" cy="535424"/>
          </a:xfrm>
          <a:prstGeom prst="rect">
            <a:avLst/>
          </a:prstGeom>
          <a:solidFill>
            <a:srgbClr val="C55A11"/>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Train: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Surrogate Model</a:t>
            </a:r>
            <a:endParaRPr b="0" i="0" sz="1400" u="none" cap="none" strike="noStrike">
              <a:solidFill>
                <a:srgbClr val="000000"/>
              </a:solidFill>
              <a:latin typeface="Arial"/>
              <a:ea typeface="Arial"/>
              <a:cs typeface="Arial"/>
              <a:sym typeface="Arial"/>
            </a:endParaRPr>
          </a:p>
        </p:txBody>
      </p:sp>
      <p:sp>
        <p:nvSpPr>
          <p:cNvPr id="300" name="Google Shape;300;p28"/>
          <p:cNvSpPr/>
          <p:nvPr/>
        </p:nvSpPr>
        <p:spPr>
          <a:xfrm>
            <a:off x="5700763" y="649386"/>
            <a:ext cx="1920511" cy="776835"/>
          </a:xfrm>
          <a:prstGeom prst="rect">
            <a:avLst/>
          </a:prstGeom>
          <a:solidFill>
            <a:srgbClr val="7030A0"/>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Feature importance</a:t>
            </a:r>
            <a:endParaRPr b="0" i="0" sz="1400" u="none" cap="none" strike="noStrike">
              <a:solidFill>
                <a:srgbClr val="000000"/>
              </a:solidFill>
              <a:latin typeface="Arial"/>
              <a:ea typeface="Arial"/>
              <a:cs typeface="Arial"/>
              <a:sym typeface="Arial"/>
            </a:endParaRPr>
          </a:p>
        </p:txBody>
      </p:sp>
      <p:sp>
        <p:nvSpPr>
          <p:cNvPr id="301" name="Google Shape;301;p28"/>
          <p:cNvSpPr/>
          <p:nvPr/>
        </p:nvSpPr>
        <p:spPr>
          <a:xfrm>
            <a:off x="3341934" y="3101947"/>
            <a:ext cx="1920511" cy="535424"/>
          </a:xfrm>
          <a:prstGeom prst="rect">
            <a:avLst/>
          </a:prstGeom>
          <a:solidFill>
            <a:srgbClr val="7B7B7B"/>
          </a:solidFill>
          <a:ln cap="flat" cmpd="sng" w="12700">
            <a:solidFill>
              <a:srgbClr val="7B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Surrogate Model</a:t>
            </a:r>
            <a:endParaRPr b="0" i="0" sz="1400" u="none" cap="none" strike="noStrike">
              <a:solidFill>
                <a:srgbClr val="000000"/>
              </a:solidFill>
              <a:latin typeface="Arial"/>
              <a:ea typeface="Arial"/>
              <a:cs typeface="Arial"/>
              <a:sym typeface="Arial"/>
            </a:endParaRPr>
          </a:p>
        </p:txBody>
      </p:sp>
      <p:sp>
        <p:nvSpPr>
          <p:cNvPr id="302" name="Google Shape;302;p28"/>
          <p:cNvSpPr/>
          <p:nvPr/>
        </p:nvSpPr>
        <p:spPr>
          <a:xfrm>
            <a:off x="5526778" y="6173787"/>
            <a:ext cx="2114721" cy="535424"/>
          </a:xfrm>
          <a:prstGeom prst="rect">
            <a:avLst/>
          </a:prstGeom>
          <a:solidFill>
            <a:srgbClr val="323F4F"/>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Compare: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original model</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3341934" y="770092"/>
            <a:ext cx="1920511" cy="535424"/>
          </a:xfrm>
          <a:prstGeom prst="rect">
            <a:avLst/>
          </a:prstGeom>
          <a:solidFill>
            <a:srgbClr val="BF9000"/>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 Matrix: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AUC/CM …</a:t>
            </a:r>
            <a:endParaRPr b="0" i="0" sz="1400" u="none" cap="none" strike="noStrike">
              <a:solidFill>
                <a:srgbClr val="000000"/>
              </a:solidFill>
              <a:latin typeface="Arial"/>
              <a:ea typeface="Arial"/>
              <a:cs typeface="Arial"/>
              <a:sym typeface="Arial"/>
            </a:endParaRPr>
          </a:p>
        </p:txBody>
      </p:sp>
      <p:sp>
        <p:nvSpPr>
          <p:cNvPr id="304" name="Google Shape;304;p28"/>
          <p:cNvSpPr/>
          <p:nvPr/>
        </p:nvSpPr>
        <p:spPr>
          <a:xfrm>
            <a:off x="5623884" y="5196327"/>
            <a:ext cx="1920511" cy="535424"/>
          </a:xfrm>
          <a:prstGeom prst="rect">
            <a:avLst/>
          </a:prstGeom>
          <a:solidFill>
            <a:srgbClr val="BF9000"/>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 Matrix: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AUC/CM …</a:t>
            </a:r>
            <a:endParaRPr b="0" i="0" sz="1400" u="none" cap="none" strike="noStrike">
              <a:solidFill>
                <a:srgbClr val="000000"/>
              </a:solidFill>
              <a:latin typeface="Arial"/>
              <a:ea typeface="Arial"/>
              <a:cs typeface="Arial"/>
              <a:sym typeface="Arial"/>
            </a:endParaRPr>
          </a:p>
        </p:txBody>
      </p:sp>
      <p:cxnSp>
        <p:nvCxnSpPr>
          <p:cNvPr id="305" name="Google Shape;305;p28"/>
          <p:cNvCxnSpPr>
            <a:stCxn id="297" idx="3"/>
            <a:endCxn id="303" idx="1"/>
          </p:cNvCxnSpPr>
          <p:nvPr/>
        </p:nvCxnSpPr>
        <p:spPr>
          <a:xfrm flipH="1" rot="10800000">
            <a:off x="2971050" y="1037913"/>
            <a:ext cx="370800" cy="1187400"/>
          </a:xfrm>
          <a:prstGeom prst="straightConnector1">
            <a:avLst/>
          </a:prstGeom>
          <a:noFill/>
          <a:ln cap="flat" cmpd="sng" w="9525">
            <a:solidFill>
              <a:srgbClr val="C00000"/>
            </a:solidFill>
            <a:prstDash val="solid"/>
            <a:miter lim="800000"/>
            <a:headEnd len="sm" w="sm" type="none"/>
            <a:tailEnd len="med" w="med" type="triangle"/>
          </a:ln>
        </p:spPr>
      </p:cxnSp>
      <p:cxnSp>
        <p:nvCxnSpPr>
          <p:cNvPr id="306" name="Google Shape;306;p28"/>
          <p:cNvCxnSpPr>
            <a:stCxn id="297" idx="3"/>
            <a:endCxn id="301" idx="1"/>
          </p:cNvCxnSpPr>
          <p:nvPr/>
        </p:nvCxnSpPr>
        <p:spPr>
          <a:xfrm>
            <a:off x="2971050" y="2225313"/>
            <a:ext cx="370800" cy="1144200"/>
          </a:xfrm>
          <a:prstGeom prst="straightConnector1">
            <a:avLst/>
          </a:prstGeom>
          <a:noFill/>
          <a:ln cap="flat" cmpd="sng" w="9525">
            <a:solidFill>
              <a:srgbClr val="C00000"/>
            </a:solidFill>
            <a:prstDash val="solid"/>
            <a:miter lim="800000"/>
            <a:headEnd len="sm" w="sm" type="none"/>
            <a:tailEnd len="med" w="med" type="triangle"/>
          </a:ln>
        </p:spPr>
      </p:cxnSp>
      <p:sp>
        <p:nvSpPr>
          <p:cNvPr id="307" name="Google Shape;307;p28"/>
          <p:cNvSpPr txBox="1"/>
          <p:nvPr/>
        </p:nvSpPr>
        <p:spPr>
          <a:xfrm>
            <a:off x="2467994" y="1387888"/>
            <a:ext cx="174787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If Interpretable</a:t>
            </a:r>
            <a:endParaRPr b="0" i="0" sz="1800" u="none" cap="none" strike="noStrike">
              <a:solidFill>
                <a:srgbClr val="C55A11"/>
              </a:solidFill>
              <a:latin typeface="Calibri"/>
              <a:ea typeface="Calibri"/>
              <a:cs typeface="Calibri"/>
              <a:sym typeface="Calibri"/>
            </a:endParaRPr>
          </a:p>
        </p:txBody>
      </p:sp>
      <p:sp>
        <p:nvSpPr>
          <p:cNvPr id="308" name="Google Shape;308;p28"/>
          <p:cNvSpPr txBox="1"/>
          <p:nvPr/>
        </p:nvSpPr>
        <p:spPr>
          <a:xfrm>
            <a:off x="2467993" y="2623166"/>
            <a:ext cx="22280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If Non-Interpretable</a:t>
            </a:r>
            <a:endParaRPr b="0" i="0" sz="1800" u="none" cap="none" strike="noStrike">
              <a:solidFill>
                <a:srgbClr val="C55A11"/>
              </a:solidFill>
              <a:latin typeface="Calibri"/>
              <a:ea typeface="Calibri"/>
              <a:cs typeface="Calibri"/>
              <a:sym typeface="Calibri"/>
            </a:endParaRPr>
          </a:p>
        </p:txBody>
      </p:sp>
      <p:sp>
        <p:nvSpPr>
          <p:cNvPr id="309" name="Google Shape;309;p28"/>
          <p:cNvSpPr txBox="1"/>
          <p:nvPr/>
        </p:nvSpPr>
        <p:spPr>
          <a:xfrm>
            <a:off x="8344719" y="1972398"/>
            <a:ext cx="2210481" cy="1600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-Partial Dependence Plot (PDP)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 -Individual Conditional Expectation (ICE)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 *Accumulated Local Effects (ALE) Plot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48135"/>
              </a:solidFill>
              <a:latin typeface="Calibri"/>
              <a:ea typeface="Calibri"/>
              <a:cs typeface="Calibri"/>
              <a:sym typeface="Calibri"/>
            </a:endParaRPr>
          </a:p>
        </p:txBody>
      </p:sp>
      <p:sp>
        <p:nvSpPr>
          <p:cNvPr id="310" name="Google Shape;310;p28"/>
          <p:cNvSpPr/>
          <p:nvPr/>
        </p:nvSpPr>
        <p:spPr>
          <a:xfrm>
            <a:off x="8336069" y="4078171"/>
            <a:ext cx="1920511" cy="535424"/>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Plot to interpret</a:t>
            </a:r>
            <a:endParaRPr b="0" i="0" sz="1400" u="none" cap="none" strike="noStrike">
              <a:solidFill>
                <a:srgbClr val="000000"/>
              </a:solidFill>
              <a:latin typeface="Arial"/>
              <a:ea typeface="Arial"/>
              <a:cs typeface="Arial"/>
              <a:sym typeface="Arial"/>
            </a:endParaRPr>
          </a:p>
        </p:txBody>
      </p:sp>
      <p:sp>
        <p:nvSpPr>
          <p:cNvPr id="311" name="Google Shape;311;p28"/>
          <p:cNvSpPr/>
          <p:nvPr/>
        </p:nvSpPr>
        <p:spPr>
          <a:xfrm>
            <a:off x="5623885" y="2981241"/>
            <a:ext cx="1920511" cy="776835"/>
          </a:xfrm>
          <a:prstGeom prst="rect">
            <a:avLst/>
          </a:prstGeom>
          <a:solidFill>
            <a:srgbClr val="7030A0"/>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Feature importance</a:t>
            </a:r>
            <a:endParaRPr b="0" i="0" sz="1400" u="none" cap="none" strike="noStrike">
              <a:solidFill>
                <a:srgbClr val="000000"/>
              </a:solidFill>
              <a:latin typeface="Arial"/>
              <a:ea typeface="Arial"/>
              <a:cs typeface="Arial"/>
              <a:sym typeface="Arial"/>
            </a:endParaRPr>
          </a:p>
        </p:txBody>
      </p:sp>
      <p:cxnSp>
        <p:nvCxnSpPr>
          <p:cNvPr id="312" name="Google Shape;312;p28"/>
          <p:cNvCxnSpPr>
            <a:endCxn id="297" idx="1"/>
          </p:cNvCxnSpPr>
          <p:nvPr/>
        </p:nvCxnSpPr>
        <p:spPr>
          <a:xfrm>
            <a:off x="1354076" y="2225313"/>
            <a:ext cx="370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313" name="Google Shape;313;p28"/>
          <p:cNvCxnSpPr>
            <a:stCxn id="294" idx="3"/>
            <a:endCxn id="297" idx="1"/>
          </p:cNvCxnSpPr>
          <p:nvPr/>
        </p:nvCxnSpPr>
        <p:spPr>
          <a:xfrm>
            <a:off x="1491143" y="1106966"/>
            <a:ext cx="233700" cy="1118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14" name="Google Shape;314;p28"/>
          <p:cNvCxnSpPr>
            <a:stCxn id="296" idx="3"/>
            <a:endCxn id="297" idx="1"/>
          </p:cNvCxnSpPr>
          <p:nvPr/>
        </p:nvCxnSpPr>
        <p:spPr>
          <a:xfrm flipH="1" rot="10800000">
            <a:off x="1563971" y="2225282"/>
            <a:ext cx="160800" cy="1251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15" name="Google Shape;315;p28"/>
          <p:cNvCxnSpPr>
            <a:stCxn id="303" idx="3"/>
            <a:endCxn id="300" idx="1"/>
          </p:cNvCxnSpPr>
          <p:nvPr/>
        </p:nvCxnSpPr>
        <p:spPr>
          <a:xfrm>
            <a:off x="5262445" y="1037804"/>
            <a:ext cx="4383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316" name="Google Shape;316;p28"/>
          <p:cNvCxnSpPr>
            <a:stCxn id="301" idx="3"/>
            <a:endCxn id="311" idx="1"/>
          </p:cNvCxnSpPr>
          <p:nvPr/>
        </p:nvCxnSpPr>
        <p:spPr>
          <a:xfrm>
            <a:off x="5262445" y="3369659"/>
            <a:ext cx="3615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317" name="Google Shape;317;p28"/>
          <p:cNvCxnSpPr>
            <a:stCxn id="300" idx="3"/>
            <a:endCxn id="298" idx="1"/>
          </p:cNvCxnSpPr>
          <p:nvPr/>
        </p:nvCxnSpPr>
        <p:spPr>
          <a:xfrm>
            <a:off x="7621274" y="1037803"/>
            <a:ext cx="7149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318" name="Google Shape;318;p28"/>
          <p:cNvCxnSpPr>
            <a:stCxn id="311" idx="2"/>
            <a:endCxn id="299" idx="0"/>
          </p:cNvCxnSpPr>
          <p:nvPr/>
        </p:nvCxnSpPr>
        <p:spPr>
          <a:xfrm>
            <a:off x="6584141" y="3758076"/>
            <a:ext cx="0" cy="476700"/>
          </a:xfrm>
          <a:prstGeom prst="straightConnector1">
            <a:avLst/>
          </a:prstGeom>
          <a:noFill/>
          <a:ln cap="flat" cmpd="sng" w="9525">
            <a:solidFill>
              <a:srgbClr val="C00000"/>
            </a:solidFill>
            <a:prstDash val="solid"/>
            <a:miter lim="800000"/>
            <a:headEnd len="sm" w="sm" type="none"/>
            <a:tailEnd len="med" w="med" type="triangle"/>
          </a:ln>
        </p:spPr>
      </p:cxnSp>
      <p:cxnSp>
        <p:nvCxnSpPr>
          <p:cNvPr id="319" name="Google Shape;319;p28"/>
          <p:cNvCxnSpPr>
            <a:stCxn id="299" idx="2"/>
            <a:endCxn id="304" idx="0"/>
          </p:cNvCxnSpPr>
          <p:nvPr/>
        </p:nvCxnSpPr>
        <p:spPr>
          <a:xfrm>
            <a:off x="6584139" y="4770255"/>
            <a:ext cx="0" cy="426000"/>
          </a:xfrm>
          <a:prstGeom prst="straightConnector1">
            <a:avLst/>
          </a:prstGeom>
          <a:noFill/>
          <a:ln cap="flat" cmpd="sng" w="9525">
            <a:solidFill>
              <a:srgbClr val="C00000"/>
            </a:solidFill>
            <a:prstDash val="solid"/>
            <a:miter lim="800000"/>
            <a:headEnd len="sm" w="sm" type="none"/>
            <a:tailEnd len="med" w="med" type="triangle"/>
          </a:ln>
        </p:spPr>
      </p:cxnSp>
      <p:cxnSp>
        <p:nvCxnSpPr>
          <p:cNvPr id="320" name="Google Shape;320;p28"/>
          <p:cNvCxnSpPr>
            <a:stCxn id="304" idx="2"/>
            <a:endCxn id="302" idx="0"/>
          </p:cNvCxnSpPr>
          <p:nvPr/>
        </p:nvCxnSpPr>
        <p:spPr>
          <a:xfrm>
            <a:off x="6584139" y="5731751"/>
            <a:ext cx="0" cy="441900"/>
          </a:xfrm>
          <a:prstGeom prst="straightConnector1">
            <a:avLst/>
          </a:prstGeom>
          <a:noFill/>
          <a:ln cap="flat" cmpd="sng" w="9525">
            <a:solidFill>
              <a:srgbClr val="C00000"/>
            </a:solidFill>
            <a:prstDash val="solid"/>
            <a:miter lim="800000"/>
            <a:headEnd len="sm" w="sm" type="none"/>
            <a:tailEnd len="med" w="med" type="triangle"/>
          </a:ln>
        </p:spPr>
      </p:cxnSp>
      <p:cxnSp>
        <p:nvCxnSpPr>
          <p:cNvPr id="321" name="Google Shape;321;p28"/>
          <p:cNvCxnSpPr>
            <a:stCxn id="302" idx="3"/>
            <a:endCxn id="310" idx="2"/>
          </p:cNvCxnSpPr>
          <p:nvPr/>
        </p:nvCxnSpPr>
        <p:spPr>
          <a:xfrm flipH="1" rot="10800000">
            <a:off x="7641499" y="4613599"/>
            <a:ext cx="1654800" cy="1827900"/>
          </a:xfrm>
          <a:prstGeom prst="bentConnector2">
            <a:avLst/>
          </a:prstGeom>
          <a:noFill/>
          <a:ln cap="flat" cmpd="sng" w="9525">
            <a:solidFill>
              <a:schemeClr val="accent1"/>
            </a:solidFill>
            <a:prstDash val="solid"/>
            <a:miter lim="800000"/>
            <a:headEnd len="sm" w="sm" type="none"/>
            <a:tailEnd len="med" w="med" type="triangle"/>
          </a:ln>
        </p:spPr>
      </p:cxnSp>
      <p:pic>
        <p:nvPicPr>
          <p:cNvPr id="322" name="Google Shape;322;p28"/>
          <p:cNvPicPr preferRelativeResize="0"/>
          <p:nvPr/>
        </p:nvPicPr>
        <p:blipFill rotWithShape="1">
          <a:blip r:embed="rId3">
            <a:alphaModFix/>
          </a:blip>
          <a:srcRect b="0" l="0" r="0" t="0"/>
          <a:stretch/>
        </p:blipFill>
        <p:spPr>
          <a:xfrm>
            <a:off x="9482302" y="3498385"/>
            <a:ext cx="341769" cy="519382"/>
          </a:xfrm>
          <a:prstGeom prst="rect">
            <a:avLst/>
          </a:prstGeom>
          <a:noFill/>
          <a:ln>
            <a:noFill/>
          </a:ln>
        </p:spPr>
      </p:pic>
      <p:pic>
        <p:nvPicPr>
          <p:cNvPr id="323" name="Google Shape;323;p28"/>
          <p:cNvPicPr preferRelativeResize="0"/>
          <p:nvPr/>
        </p:nvPicPr>
        <p:blipFill rotWithShape="1">
          <a:blip r:embed="rId3">
            <a:alphaModFix/>
          </a:blip>
          <a:srcRect b="0" l="0" r="0" t="0"/>
          <a:stretch/>
        </p:blipFill>
        <p:spPr>
          <a:xfrm>
            <a:off x="9321876" y="248711"/>
            <a:ext cx="341769" cy="519382"/>
          </a:xfrm>
          <a:prstGeom prst="rect">
            <a:avLst/>
          </a:prstGeom>
          <a:noFill/>
          <a:ln>
            <a:noFill/>
          </a:ln>
        </p:spPr>
      </p:pic>
      <p:cxnSp>
        <p:nvCxnSpPr>
          <p:cNvPr id="324" name="Google Shape;324;p28"/>
          <p:cNvCxnSpPr/>
          <p:nvPr/>
        </p:nvCxnSpPr>
        <p:spPr>
          <a:xfrm>
            <a:off x="1712999" y="156078"/>
            <a:ext cx="0" cy="6708371"/>
          </a:xfrm>
          <a:prstGeom prst="straightConnector1">
            <a:avLst/>
          </a:prstGeom>
          <a:noFill/>
          <a:ln cap="flat" cmpd="sng" w="28575">
            <a:solidFill>
              <a:srgbClr val="C00000"/>
            </a:solidFill>
            <a:prstDash val="dash"/>
            <a:miter lim="800000"/>
            <a:headEnd len="sm" w="sm" type="none"/>
            <a:tailEnd len="sm" w="sm" type="none"/>
          </a:ln>
        </p:spPr>
      </p:cxnSp>
      <p:cxnSp>
        <p:nvCxnSpPr>
          <p:cNvPr id="325" name="Google Shape;325;p28"/>
          <p:cNvCxnSpPr/>
          <p:nvPr/>
        </p:nvCxnSpPr>
        <p:spPr>
          <a:xfrm flipH="1">
            <a:off x="7978671" y="156078"/>
            <a:ext cx="3260" cy="2263648"/>
          </a:xfrm>
          <a:prstGeom prst="straightConnector1">
            <a:avLst/>
          </a:prstGeom>
          <a:noFill/>
          <a:ln cap="flat" cmpd="sng" w="28575">
            <a:solidFill>
              <a:srgbClr val="C00000"/>
            </a:solidFill>
            <a:prstDash val="dash"/>
            <a:miter lim="800000"/>
            <a:headEnd len="sm" w="sm" type="none"/>
            <a:tailEnd len="sm" w="sm" type="none"/>
          </a:ln>
        </p:spPr>
      </p:cxnSp>
      <p:sp>
        <p:nvSpPr>
          <p:cNvPr id="326" name="Google Shape;326;p28"/>
          <p:cNvSpPr txBox="1"/>
          <p:nvPr/>
        </p:nvSpPr>
        <p:spPr>
          <a:xfrm>
            <a:off x="0" y="156078"/>
            <a:ext cx="209480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Data Processing</a:t>
            </a:r>
            <a:endParaRPr b="0" i="0" sz="1800" u="none" cap="none" strike="noStrike">
              <a:solidFill>
                <a:srgbClr val="FF0000"/>
              </a:solidFill>
              <a:latin typeface="Calibri"/>
              <a:ea typeface="Calibri"/>
              <a:cs typeface="Calibri"/>
              <a:sym typeface="Calibri"/>
            </a:endParaRPr>
          </a:p>
        </p:txBody>
      </p:sp>
      <p:sp>
        <p:nvSpPr>
          <p:cNvPr id="327" name="Google Shape;327;p28"/>
          <p:cNvSpPr txBox="1"/>
          <p:nvPr/>
        </p:nvSpPr>
        <p:spPr>
          <a:xfrm>
            <a:off x="1781419" y="156078"/>
            <a:ext cx="209480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Basic</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Training</a:t>
            </a:r>
            <a:endParaRPr b="0" i="0" sz="1800" u="none" cap="none" strike="noStrike">
              <a:solidFill>
                <a:srgbClr val="FF0000"/>
              </a:solidFill>
              <a:latin typeface="Calibri"/>
              <a:ea typeface="Calibri"/>
              <a:cs typeface="Calibri"/>
              <a:sym typeface="Calibri"/>
            </a:endParaRPr>
          </a:p>
        </p:txBody>
      </p:sp>
      <p:cxnSp>
        <p:nvCxnSpPr>
          <p:cNvPr id="328" name="Google Shape;328;p28"/>
          <p:cNvCxnSpPr/>
          <p:nvPr/>
        </p:nvCxnSpPr>
        <p:spPr>
          <a:xfrm>
            <a:off x="3156492" y="2385756"/>
            <a:ext cx="0" cy="4323455"/>
          </a:xfrm>
          <a:prstGeom prst="straightConnector1">
            <a:avLst/>
          </a:prstGeom>
          <a:noFill/>
          <a:ln cap="flat" cmpd="sng" w="28575">
            <a:solidFill>
              <a:srgbClr val="C00000"/>
            </a:solidFill>
            <a:prstDash val="dash"/>
            <a:miter lim="800000"/>
            <a:headEnd len="sm" w="sm" type="none"/>
            <a:tailEnd len="sm" w="sm" type="none"/>
          </a:ln>
        </p:spPr>
      </p:cxnSp>
      <p:cxnSp>
        <p:nvCxnSpPr>
          <p:cNvPr id="329" name="Google Shape;329;p28"/>
          <p:cNvCxnSpPr/>
          <p:nvPr/>
        </p:nvCxnSpPr>
        <p:spPr>
          <a:xfrm rot="10800000">
            <a:off x="3155401" y="2395302"/>
            <a:ext cx="4824900" cy="18621"/>
          </a:xfrm>
          <a:prstGeom prst="straightConnector1">
            <a:avLst/>
          </a:prstGeom>
          <a:noFill/>
          <a:ln cap="flat" cmpd="sng" w="28575">
            <a:solidFill>
              <a:srgbClr val="C00000"/>
            </a:solidFill>
            <a:prstDash val="dash"/>
            <a:miter lim="800000"/>
            <a:headEnd len="sm" w="sm" type="none"/>
            <a:tailEnd len="sm" w="sm" type="none"/>
          </a:ln>
        </p:spPr>
      </p:cxnSp>
      <p:sp>
        <p:nvSpPr>
          <p:cNvPr id="330" name="Google Shape;330;p28"/>
          <p:cNvSpPr txBox="1"/>
          <p:nvPr/>
        </p:nvSpPr>
        <p:spPr>
          <a:xfrm>
            <a:off x="5151738" y="2414093"/>
            <a:ext cx="209480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Interpret</a:t>
            </a:r>
            <a:endParaRPr b="0" i="0" sz="1800" u="none" cap="none" strike="noStrike">
              <a:solidFill>
                <a:srgbClr val="FF0000"/>
              </a:solidFill>
              <a:latin typeface="Calibri"/>
              <a:ea typeface="Calibri"/>
              <a:cs typeface="Calibri"/>
              <a:sym typeface="Calibri"/>
            </a:endParaRPr>
          </a:p>
        </p:txBody>
      </p:sp>
      <p:sp>
        <p:nvSpPr>
          <p:cNvPr id="331" name="Google Shape;331;p28"/>
          <p:cNvSpPr/>
          <p:nvPr/>
        </p:nvSpPr>
        <p:spPr>
          <a:xfrm>
            <a:off x="10331915" y="2413923"/>
            <a:ext cx="1354858" cy="276999"/>
          </a:xfrm>
          <a:prstGeom prst="rect">
            <a:avLst/>
          </a:prstGeom>
          <a:solidFill>
            <a:srgbClr val="1716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fidelity measure</a:t>
            </a:r>
            <a:endParaRPr b="0" i="0" sz="1200" u="none" cap="none" strike="noStrike">
              <a:solidFill>
                <a:schemeClr val="lt1"/>
              </a:solidFill>
              <a:latin typeface="Calibri"/>
              <a:ea typeface="Calibri"/>
              <a:cs typeface="Calibri"/>
              <a:sym typeface="Calibri"/>
            </a:endParaRPr>
          </a:p>
        </p:txBody>
      </p:sp>
      <p:cxnSp>
        <p:nvCxnSpPr>
          <p:cNvPr id="332" name="Google Shape;332;p28"/>
          <p:cNvCxnSpPr>
            <a:stCxn id="298" idx="2"/>
            <a:endCxn id="331" idx="0"/>
          </p:cNvCxnSpPr>
          <p:nvPr/>
        </p:nvCxnSpPr>
        <p:spPr>
          <a:xfrm flipH="1" rot="-5400000">
            <a:off x="9598574" y="1003266"/>
            <a:ext cx="1108500" cy="1713000"/>
          </a:xfrm>
          <a:prstGeom prst="bentConnector3">
            <a:avLst>
              <a:gd fmla="val 49996" name="adj1"/>
            </a:avLst>
          </a:prstGeom>
          <a:noFill/>
          <a:ln cap="flat" cmpd="sng" w="9525">
            <a:solidFill>
              <a:schemeClr val="accent1"/>
            </a:solidFill>
            <a:prstDash val="solid"/>
            <a:miter lim="800000"/>
            <a:headEnd len="sm" w="sm" type="none"/>
            <a:tailEnd len="med" w="med" type="triangle"/>
          </a:ln>
        </p:spPr>
      </p:cxnSp>
      <p:cxnSp>
        <p:nvCxnSpPr>
          <p:cNvPr id="333" name="Google Shape;333;p28"/>
          <p:cNvCxnSpPr>
            <a:stCxn id="310" idx="0"/>
            <a:endCxn id="331" idx="2"/>
          </p:cNvCxnSpPr>
          <p:nvPr/>
        </p:nvCxnSpPr>
        <p:spPr>
          <a:xfrm rot="-5400000">
            <a:off x="9459224" y="2528071"/>
            <a:ext cx="1387200" cy="1713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334" name="Google Shape;334;p28"/>
          <p:cNvSpPr/>
          <p:nvPr/>
        </p:nvSpPr>
        <p:spPr>
          <a:xfrm>
            <a:off x="10353683" y="4355173"/>
            <a:ext cx="1486649" cy="561017"/>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*Adversarial training</a:t>
            </a:r>
            <a:endParaRPr b="0" i="0" sz="1400" u="none" cap="none" strike="noStrike">
              <a:solidFill>
                <a:srgbClr val="000000"/>
              </a:solidFill>
              <a:latin typeface="Arial"/>
              <a:ea typeface="Arial"/>
              <a:cs typeface="Arial"/>
              <a:sym typeface="Arial"/>
            </a:endParaRPr>
          </a:p>
        </p:txBody>
      </p:sp>
      <p:sp>
        <p:nvSpPr>
          <p:cNvPr id="335" name="Google Shape;335;p28"/>
          <p:cNvSpPr/>
          <p:nvPr/>
        </p:nvSpPr>
        <p:spPr>
          <a:xfrm>
            <a:off x="9955220" y="4925312"/>
            <a:ext cx="228357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Calibri"/>
                <a:ea typeface="Calibri"/>
                <a:cs typeface="Calibri"/>
                <a:sym typeface="Calibri"/>
              </a:rPr>
              <a:t>Discover and remedy weaknesses.</a:t>
            </a:r>
            <a:endParaRPr b="0" i="0" sz="1200" u="none" cap="none" strike="noStrike">
              <a:solidFill>
                <a:schemeClr val="dk1"/>
              </a:solidFill>
              <a:latin typeface="Calibri"/>
              <a:ea typeface="Calibri"/>
              <a:cs typeface="Calibri"/>
              <a:sym typeface="Calibri"/>
            </a:endParaRPr>
          </a:p>
        </p:txBody>
      </p:sp>
      <p:sp>
        <p:nvSpPr>
          <p:cNvPr id="336" name="Google Shape;336;p28"/>
          <p:cNvSpPr/>
          <p:nvPr/>
        </p:nvSpPr>
        <p:spPr>
          <a:xfrm>
            <a:off x="10276675" y="5749974"/>
            <a:ext cx="1656885" cy="561017"/>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Influence Analysis</a:t>
            </a:r>
            <a:endParaRPr b="0" i="0" sz="1400" u="none" cap="none" strike="noStrike">
              <a:solidFill>
                <a:srgbClr val="000000"/>
              </a:solidFill>
              <a:latin typeface="Arial"/>
              <a:ea typeface="Arial"/>
              <a:cs typeface="Arial"/>
              <a:sym typeface="Arial"/>
            </a:endParaRPr>
          </a:p>
        </p:txBody>
      </p:sp>
      <p:cxnSp>
        <p:nvCxnSpPr>
          <p:cNvPr id="337" name="Google Shape;337;p28"/>
          <p:cNvCxnSpPr>
            <a:stCxn id="335" idx="2"/>
            <a:endCxn id="336" idx="0"/>
          </p:cNvCxnSpPr>
          <p:nvPr/>
        </p:nvCxnSpPr>
        <p:spPr>
          <a:xfrm>
            <a:off x="11097007" y="5202311"/>
            <a:ext cx="8100" cy="547800"/>
          </a:xfrm>
          <a:prstGeom prst="straightConnector1">
            <a:avLst/>
          </a:prstGeom>
          <a:noFill/>
          <a:ln cap="flat" cmpd="sng" w="9525">
            <a:solidFill>
              <a:schemeClr val="accent1"/>
            </a:solidFill>
            <a:prstDash val="solid"/>
            <a:miter lim="800000"/>
            <a:headEnd len="med" w="med" type="triangle"/>
            <a:tailEnd len="med" w="med" type="triangle"/>
          </a:ln>
        </p:spPr>
      </p:cxnSp>
      <p:sp>
        <p:nvSpPr>
          <p:cNvPr id="338" name="Google Shape;338;p28"/>
          <p:cNvSpPr/>
          <p:nvPr/>
        </p:nvSpPr>
        <p:spPr>
          <a:xfrm>
            <a:off x="3156500" y="3837625"/>
            <a:ext cx="28776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Linear(LIME) </a:t>
            </a: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3C78D8"/>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CART Decision Tree </a:t>
            </a:r>
            <a:r>
              <a:rPr b="0" i="0" lang="en-US" sz="1400" u="none" cap="none" strike="noStrike">
                <a:solidFill>
                  <a:srgbClr val="3D85C6"/>
                </a:solidFill>
                <a:latin typeface="Caveat"/>
                <a:ea typeface="Caveat"/>
                <a:cs typeface="Caveat"/>
                <a:sym typeface="Caveat"/>
              </a:rPr>
              <a:t>Yang</a:t>
            </a:r>
            <a:endParaRPr b="0" i="0" sz="1400" u="none" cap="none" strike="noStrike">
              <a:solidFill>
                <a:srgbClr val="3D85C6"/>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Logistic Regression </a:t>
            </a:r>
            <a:r>
              <a:rPr b="0" i="0" lang="en-US" sz="1400" u="none" cap="none" strike="noStrike">
                <a:solidFill>
                  <a:srgbClr val="674EA7"/>
                </a:solidFill>
                <a:latin typeface="Caveat"/>
                <a:ea typeface="Caveat"/>
                <a:cs typeface="Caveat"/>
                <a:sym typeface="Caveat"/>
              </a:rPr>
              <a:t>Ziwei</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KNN </a:t>
            </a: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*RuleFit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*Naïve Bayes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9" name="Google Shape;339;p28"/>
          <p:cNvSpPr txBox="1"/>
          <p:nvPr/>
        </p:nvSpPr>
        <p:spPr>
          <a:xfrm>
            <a:off x="7477600" y="2830288"/>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340" name="Google Shape;340;p28"/>
          <p:cNvSpPr txBox="1"/>
          <p:nvPr/>
        </p:nvSpPr>
        <p:spPr>
          <a:xfrm>
            <a:off x="7544400" y="3922938"/>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341" name="Google Shape;341;p28"/>
          <p:cNvSpPr txBox="1"/>
          <p:nvPr/>
        </p:nvSpPr>
        <p:spPr>
          <a:xfrm>
            <a:off x="7544400" y="4917750"/>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342" name="Google Shape;342;p28"/>
          <p:cNvSpPr txBox="1"/>
          <p:nvPr/>
        </p:nvSpPr>
        <p:spPr>
          <a:xfrm>
            <a:off x="7624525" y="5887225"/>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343" name="Google Shape;343;p28"/>
          <p:cNvSpPr txBox="1"/>
          <p:nvPr/>
        </p:nvSpPr>
        <p:spPr>
          <a:xfrm>
            <a:off x="9824075" y="3115400"/>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74EA7"/>
                </a:solidFill>
                <a:latin typeface="Caveat"/>
                <a:ea typeface="Caveat"/>
                <a:cs typeface="Caveat"/>
                <a:sym typeface="Caveat"/>
              </a:rPr>
              <a:t>Ziwei</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344" name="Google Shape;344;p28"/>
          <p:cNvSpPr txBox="1"/>
          <p:nvPr/>
        </p:nvSpPr>
        <p:spPr>
          <a:xfrm>
            <a:off x="6119225" y="3243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45" name="Google Shape;345;p28"/>
          <p:cNvSpPr txBox="1"/>
          <p:nvPr/>
        </p:nvSpPr>
        <p:spPr>
          <a:xfrm>
            <a:off x="3822825" y="485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46" name="Google Shape;346;p28"/>
          <p:cNvSpPr txBox="1"/>
          <p:nvPr/>
        </p:nvSpPr>
        <p:spPr>
          <a:xfrm>
            <a:off x="1843375" y="162850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47" name="Google Shape;347;p28"/>
          <p:cNvSpPr txBox="1"/>
          <p:nvPr/>
        </p:nvSpPr>
        <p:spPr>
          <a:xfrm>
            <a:off x="362675" y="485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48" name="Google Shape;348;p28"/>
          <p:cNvSpPr txBox="1"/>
          <p:nvPr/>
        </p:nvSpPr>
        <p:spPr>
          <a:xfrm>
            <a:off x="289025" y="1588963"/>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49" name="Google Shape;349;p28"/>
          <p:cNvSpPr txBox="1"/>
          <p:nvPr/>
        </p:nvSpPr>
        <p:spPr>
          <a:xfrm>
            <a:off x="289025" y="2874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350" name="Google Shape;350;p28"/>
          <p:cNvSpPr txBox="1"/>
          <p:nvPr/>
        </p:nvSpPr>
        <p:spPr>
          <a:xfrm>
            <a:off x="8540611" y="441200"/>
            <a:ext cx="2014500" cy="1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9"/>
          <p:cNvSpPr/>
          <p:nvPr/>
        </p:nvSpPr>
        <p:spPr>
          <a:xfrm>
            <a:off x="509960" y="1859165"/>
            <a:ext cx="1737360" cy="786384"/>
          </a:xfrm>
          <a:prstGeom prst="roundRect">
            <a:avLst>
              <a:gd fmla="val 16667" name="adj"/>
            </a:avLst>
          </a:prstGeom>
          <a:solidFill>
            <a:srgbClr val="43434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D9D9D9"/>
                </a:solidFill>
                <a:latin typeface="Calibri"/>
                <a:ea typeface="Calibri"/>
                <a:cs typeface="Calibri"/>
                <a:sym typeface="Calibri"/>
              </a:rPr>
              <a:t>e.g.: SVM</a:t>
            </a:r>
            <a:endParaRPr b="1" i="0" sz="2800" u="none" cap="none" strike="noStrike">
              <a:solidFill>
                <a:srgbClr val="D9D9D9"/>
              </a:solidFill>
              <a:latin typeface="Calibri"/>
              <a:ea typeface="Calibri"/>
              <a:cs typeface="Calibri"/>
              <a:sym typeface="Calibri"/>
            </a:endParaRPr>
          </a:p>
        </p:txBody>
      </p:sp>
      <p:grpSp>
        <p:nvGrpSpPr>
          <p:cNvPr id="357" name="Google Shape;357;p29"/>
          <p:cNvGrpSpPr/>
          <p:nvPr/>
        </p:nvGrpSpPr>
        <p:grpSpPr>
          <a:xfrm>
            <a:off x="2789864" y="761885"/>
            <a:ext cx="5260848" cy="2980944"/>
            <a:chOff x="3870960" y="713232"/>
            <a:chExt cx="5260848" cy="2980944"/>
          </a:xfrm>
        </p:grpSpPr>
        <p:sp>
          <p:nvSpPr>
            <p:cNvPr id="358" name="Google Shape;358;p29"/>
            <p:cNvSpPr/>
            <p:nvPr/>
          </p:nvSpPr>
          <p:spPr>
            <a:xfrm>
              <a:off x="3870960" y="713232"/>
              <a:ext cx="5260848" cy="2980944"/>
            </a:xfrm>
            <a:prstGeom prst="roundRect">
              <a:avLst>
                <a:gd fmla="val 16667" name="adj"/>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359" name="Google Shape;359;p29"/>
            <p:cNvSpPr txBox="1"/>
            <p:nvPr/>
          </p:nvSpPr>
          <p:spPr>
            <a:xfrm>
              <a:off x="4238418" y="869787"/>
              <a:ext cx="4364736" cy="523220"/>
            </a:xfrm>
            <a:prstGeom prst="rect">
              <a:avLst/>
            </a:prstGeom>
            <a:solidFill>
              <a:srgbClr val="D8E2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F5496"/>
                  </a:solidFill>
                  <a:latin typeface="Calibri"/>
                  <a:ea typeface="Calibri"/>
                  <a:cs typeface="Calibri"/>
                  <a:sym typeface="Calibri"/>
                </a:rPr>
                <a:t>Surrogate models</a:t>
              </a:r>
              <a:endParaRPr b="1" i="0" sz="2800" u="none" cap="none" strike="noStrike">
                <a:solidFill>
                  <a:srgbClr val="2F549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1" sz="2800">
                <a:solidFill>
                  <a:srgbClr val="2F5496"/>
                </a:solidFill>
                <a:latin typeface="Calibri"/>
                <a:ea typeface="Calibri"/>
                <a:cs typeface="Calibri"/>
                <a:sym typeface="Calibri"/>
              </a:endParaRPr>
            </a:p>
          </p:txBody>
        </p:sp>
      </p:grpSp>
      <p:sp>
        <p:nvSpPr>
          <p:cNvPr id="360" name="Google Shape;360;p29"/>
          <p:cNvSpPr/>
          <p:nvPr/>
        </p:nvSpPr>
        <p:spPr>
          <a:xfrm>
            <a:off x="7994026" y="1770500"/>
            <a:ext cx="1607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F5496"/>
                </a:solidFill>
                <a:latin typeface="Helvetica Neue"/>
                <a:ea typeface="Helvetica Neue"/>
                <a:cs typeface="Helvetica Neue"/>
                <a:sym typeface="Helvetica Neue"/>
              </a:rPr>
              <a:t>approximate</a:t>
            </a:r>
            <a:endParaRPr b="0" i="0" sz="1800" u="none" cap="none" strike="noStrike">
              <a:solidFill>
                <a:srgbClr val="2F5496"/>
              </a:solidFill>
              <a:latin typeface="Calibri"/>
              <a:ea typeface="Calibri"/>
              <a:cs typeface="Calibri"/>
              <a:sym typeface="Calibri"/>
            </a:endParaRPr>
          </a:p>
        </p:txBody>
      </p:sp>
      <p:sp>
        <p:nvSpPr>
          <p:cNvPr id="361" name="Google Shape;361;p29"/>
          <p:cNvSpPr txBox="1"/>
          <p:nvPr/>
        </p:nvSpPr>
        <p:spPr>
          <a:xfrm>
            <a:off x="375848" y="1317436"/>
            <a:ext cx="223893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Black Box model...</a:t>
            </a:r>
            <a:endParaRPr b="0" i="0" sz="2000" u="none" cap="none" strike="noStrike">
              <a:latin typeface="Calibri"/>
              <a:ea typeface="Calibri"/>
              <a:cs typeface="Calibri"/>
              <a:sym typeface="Calibri"/>
            </a:endParaRPr>
          </a:p>
        </p:txBody>
      </p:sp>
      <p:cxnSp>
        <p:nvCxnSpPr>
          <p:cNvPr id="362" name="Google Shape;362;p29"/>
          <p:cNvCxnSpPr>
            <a:stCxn id="356" idx="3"/>
          </p:cNvCxnSpPr>
          <p:nvPr/>
        </p:nvCxnSpPr>
        <p:spPr>
          <a:xfrm>
            <a:off x="2247320" y="2252357"/>
            <a:ext cx="7463100" cy="0"/>
          </a:xfrm>
          <a:prstGeom prst="straightConnector1">
            <a:avLst/>
          </a:prstGeom>
          <a:noFill/>
          <a:ln cap="flat" cmpd="sng" w="28575">
            <a:solidFill>
              <a:schemeClr val="accent1"/>
            </a:solidFill>
            <a:prstDash val="solid"/>
            <a:miter lim="800000"/>
            <a:headEnd len="sm" w="sm" type="none"/>
            <a:tailEnd len="med" w="med" type="triangle"/>
          </a:ln>
        </p:spPr>
      </p:cxnSp>
      <p:sp>
        <p:nvSpPr>
          <p:cNvPr id="363" name="Google Shape;363;p29"/>
          <p:cNvSpPr/>
          <p:nvPr/>
        </p:nvSpPr>
        <p:spPr>
          <a:xfrm>
            <a:off x="9710522" y="1859165"/>
            <a:ext cx="1737360" cy="786384"/>
          </a:xfrm>
          <a:prstGeom prst="roundRect">
            <a:avLst>
              <a:gd fmla="val 16667" name="adj"/>
            </a:avLst>
          </a:prstGeom>
          <a:solidFill>
            <a:srgbClr val="F7CAA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C55A11"/>
                </a:solidFill>
                <a:latin typeface="Calibri"/>
                <a:ea typeface="Calibri"/>
                <a:cs typeface="Calibri"/>
                <a:sym typeface="Calibri"/>
              </a:rPr>
              <a:t>Model</a:t>
            </a:r>
            <a:endParaRPr b="1" i="0" sz="2800" u="none" cap="none" strike="noStrike">
              <a:solidFill>
                <a:srgbClr val="C55A11"/>
              </a:solidFill>
              <a:latin typeface="Calibri"/>
              <a:ea typeface="Calibri"/>
              <a:cs typeface="Calibri"/>
              <a:sym typeface="Calibri"/>
            </a:endParaRPr>
          </a:p>
        </p:txBody>
      </p:sp>
      <p:sp>
        <p:nvSpPr>
          <p:cNvPr id="364" name="Google Shape;364;p29"/>
          <p:cNvSpPr/>
          <p:nvPr/>
        </p:nvSpPr>
        <p:spPr>
          <a:xfrm>
            <a:off x="4671589" y="360882"/>
            <a:ext cx="149739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F5496"/>
                </a:solidFill>
                <a:latin typeface="Calibri"/>
                <a:ea typeface="Calibri"/>
                <a:cs typeface="Calibri"/>
                <a:sym typeface="Calibri"/>
              </a:rPr>
              <a:t>Interpretable </a:t>
            </a:r>
            <a:endParaRPr b="0" i="0" sz="1800" u="none" cap="none" strike="noStrike">
              <a:solidFill>
                <a:schemeClr val="dk1"/>
              </a:solidFill>
              <a:latin typeface="Calibri"/>
              <a:ea typeface="Calibri"/>
              <a:cs typeface="Calibri"/>
              <a:sym typeface="Calibri"/>
            </a:endParaRPr>
          </a:p>
        </p:txBody>
      </p:sp>
      <p:sp>
        <p:nvSpPr>
          <p:cNvPr id="365" name="Google Shape;365;p29"/>
          <p:cNvSpPr/>
          <p:nvPr/>
        </p:nvSpPr>
        <p:spPr>
          <a:xfrm>
            <a:off x="9950484" y="1408538"/>
            <a:ext cx="149739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55A11"/>
                </a:solidFill>
                <a:latin typeface="Calibri"/>
                <a:ea typeface="Calibri"/>
                <a:cs typeface="Calibri"/>
                <a:sym typeface="Calibri"/>
              </a:rPr>
              <a:t>Interpretable </a:t>
            </a:r>
            <a:endParaRPr b="0" i="0" sz="1800" u="none" cap="none" strike="noStrike">
              <a:solidFill>
                <a:srgbClr val="C55A11"/>
              </a:solidFill>
              <a:latin typeface="Calibri"/>
              <a:ea typeface="Calibri"/>
              <a:cs typeface="Calibri"/>
              <a:sym typeface="Calibri"/>
            </a:endParaRPr>
          </a:p>
        </p:txBody>
      </p:sp>
      <p:pic>
        <p:nvPicPr>
          <p:cNvPr id="366" name="Google Shape;366;p29"/>
          <p:cNvPicPr preferRelativeResize="0"/>
          <p:nvPr/>
        </p:nvPicPr>
        <p:blipFill rotWithShape="1">
          <a:blip r:embed="rId3">
            <a:alphaModFix/>
          </a:blip>
          <a:srcRect b="0" l="0" r="0" t="0"/>
          <a:stretch/>
        </p:blipFill>
        <p:spPr>
          <a:xfrm>
            <a:off x="2165705" y="3906579"/>
            <a:ext cx="7047619" cy="2600000"/>
          </a:xfrm>
          <a:prstGeom prst="rect">
            <a:avLst/>
          </a:prstGeom>
          <a:noFill/>
          <a:ln>
            <a:noFill/>
          </a:ln>
        </p:spPr>
      </p:pic>
      <p:sp>
        <p:nvSpPr>
          <p:cNvPr id="367" name="Google Shape;367;p29"/>
          <p:cNvSpPr/>
          <p:nvPr/>
        </p:nvSpPr>
        <p:spPr>
          <a:xfrm>
            <a:off x="4286521" y="1777870"/>
            <a:ext cx="28776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Linear(LIME) </a:t>
            </a: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3C78D8"/>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CART Decision Tree </a:t>
            </a:r>
            <a:r>
              <a:rPr b="0" i="0" lang="en-US" sz="1400" u="none" cap="none" strike="noStrike">
                <a:solidFill>
                  <a:srgbClr val="3D85C6"/>
                </a:solidFill>
                <a:latin typeface="Caveat"/>
                <a:ea typeface="Caveat"/>
                <a:cs typeface="Caveat"/>
                <a:sym typeface="Caveat"/>
              </a:rPr>
              <a:t>Yang</a:t>
            </a:r>
            <a:endParaRPr b="0" i="0" sz="1400" u="none" cap="none" strike="noStrike">
              <a:solidFill>
                <a:srgbClr val="3D85C6"/>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Logistic Regression </a:t>
            </a:r>
            <a:r>
              <a:rPr b="0" i="0" lang="en-US" sz="1400" u="none" cap="none" strike="noStrike">
                <a:solidFill>
                  <a:srgbClr val="674EA7"/>
                </a:solidFill>
                <a:latin typeface="Caveat"/>
                <a:ea typeface="Caveat"/>
                <a:cs typeface="Caveat"/>
                <a:sym typeface="Caveat"/>
              </a:rPr>
              <a:t>Ziwei</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KNN </a:t>
            </a: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*RuleFit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*Naïve Bayes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8" name="Google Shape;368;p29"/>
          <p:cNvSpPr/>
          <p:nvPr/>
        </p:nvSpPr>
        <p:spPr>
          <a:xfrm>
            <a:off x="6341625" y="200975"/>
            <a:ext cx="3260100" cy="692100"/>
          </a:xfrm>
          <a:prstGeom prst="wedgeRoundRectCallout">
            <a:avLst>
              <a:gd fmla="val -50913" name="adj1"/>
              <a:gd fmla="val 8012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A global surrogate model is an interpretable model that is trained to </a:t>
            </a:r>
            <a:r>
              <a:rPr b="1" lang="en-US" sz="1200" u="sng">
                <a:solidFill>
                  <a:srgbClr val="CC0000"/>
                </a:solidFill>
                <a:highlight>
                  <a:srgbClr val="FFFFFF"/>
                </a:highlight>
                <a:latin typeface="Helvetica Neue"/>
                <a:ea typeface="Helvetica Neue"/>
                <a:cs typeface="Helvetica Neue"/>
                <a:sym typeface="Helvetica Neue"/>
              </a:rPr>
              <a:t>approximate the predictions of a black box model.</a:t>
            </a:r>
            <a:r>
              <a:rPr lang="en-US" sz="1200">
                <a:solidFill>
                  <a:srgbClr val="CC0000"/>
                </a:solidFill>
                <a:highlight>
                  <a:srgbClr val="FFFFFF"/>
                </a:highlight>
                <a:latin typeface="Helvetica Neue"/>
                <a:ea typeface="Helvetica Neue"/>
                <a:cs typeface="Helvetica Neue"/>
                <a:sym typeface="Helvetica Neue"/>
              </a:rPr>
              <a:t> </a:t>
            </a:r>
            <a:endParaRPr>
              <a:solidFill>
                <a:srgbClr val="CC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aphicFrame>
        <p:nvGraphicFramePr>
          <p:cNvPr id="374" name="Google Shape;374;p30"/>
          <p:cNvGraphicFramePr/>
          <p:nvPr/>
        </p:nvGraphicFramePr>
        <p:xfrm>
          <a:off x="5" y="37225"/>
          <a:ext cx="3000000" cy="3000000"/>
        </p:xfrm>
        <a:graphic>
          <a:graphicData uri="http://schemas.openxmlformats.org/drawingml/2006/table">
            <a:tbl>
              <a:tblPr>
                <a:noFill/>
                <a:tableStyleId>{8FCEC5CE-5934-4D02-94F3-B81D73D1356B}</a:tableStyleId>
              </a:tblPr>
              <a:tblGrid>
                <a:gridCol w="1527225"/>
                <a:gridCol w="897950"/>
                <a:gridCol w="887925"/>
                <a:gridCol w="1873725"/>
                <a:gridCol w="1842650"/>
                <a:gridCol w="1736700"/>
                <a:gridCol w="1736700"/>
              </a:tblGrid>
              <a:tr h="510850">
                <a:tc row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Model</a:t>
                      </a:r>
                      <a:endParaRPr b="1" sz="1400" u="none" cap="none" strike="noStrike"/>
                    </a:p>
                  </a:txBody>
                  <a:tcPr marT="91425" marB="91425" marR="91425" marL="91425">
                    <a:solidFill>
                      <a:srgbClr val="A8D08C"/>
                    </a:solidFill>
                  </a:tcPr>
                </a:tc>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AUC</a:t>
                      </a:r>
                      <a:endParaRPr b="1" sz="1400" u="none" cap="none" strike="noStrike"/>
                    </a:p>
                  </a:txBody>
                  <a:tcPr marT="91425" marB="91425" marR="91425" marL="91425">
                    <a:solidFill>
                      <a:srgbClr val="8DA9DB"/>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Confusion Matrix</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8DA9DB"/>
                    </a:solidFill>
                  </a:tcPr>
                </a:tc>
                <a:tc hMerge="1"/>
                <a:tc gridSpan="2">
                  <a:txBody>
                    <a:bodyPr>
                      <a:noAutofit/>
                    </a:bodyPr>
                    <a:lstStyle/>
                    <a:p>
                      <a:pPr indent="0" lvl="0" marL="0" rtl="0" algn="ctr">
                        <a:spcBef>
                          <a:spcPts val="0"/>
                        </a:spcBef>
                        <a:spcAft>
                          <a:spcPts val="0"/>
                        </a:spcAft>
                        <a:buNone/>
                      </a:pPr>
                      <a:r>
                        <a:rPr b="1" lang="en-US">
                          <a:solidFill>
                            <a:schemeClr val="dk1"/>
                          </a:solidFill>
                        </a:rPr>
                        <a:t>R Square</a:t>
                      </a:r>
                      <a:endParaRPr b="1">
                        <a:solidFill>
                          <a:schemeClr val="dk1"/>
                        </a:solidFill>
                      </a:endParaRPr>
                    </a:p>
                    <a:p>
                      <a:pPr indent="0" lvl="0" marL="0" rtl="0" algn="ctr">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solidFill>
                      <a:srgbClr val="8DA9DB"/>
                    </a:solidFill>
                  </a:tcPr>
                </a:tc>
                <a:tc hMerge="1"/>
              </a:tr>
              <a:tr h="366975">
                <a:tc vMerge="1"/>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Without </a:t>
                      </a:r>
                      <a:endParaRPr b="1" sz="1200" u="none" cap="none" strike="noStrike"/>
                    </a:p>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Summary</a:t>
                      </a:r>
                      <a:endParaRPr b="1" sz="1200" u="none" cap="none" strike="noStrike"/>
                    </a:p>
                  </a:txBody>
                  <a:tcPr marT="91425" marB="91425" marR="91425" marL="91425">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Summary </a:t>
                      </a:r>
                      <a:endParaRPr b="1" sz="1200" u="none" cap="none" strike="noStrike"/>
                    </a:p>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Added</a:t>
                      </a:r>
                      <a:endParaRPr b="1" sz="1200" u="none" cap="none" strike="noStrike"/>
                    </a:p>
                  </a:txBody>
                  <a:tcPr marT="91425" marB="91425" marR="91425" marL="91425">
                    <a:lnR cap="flat" cmpd="sng" w="9525">
                      <a:solidFill>
                        <a:srgbClr val="9E9E9E"/>
                      </a:solidFill>
                      <a:prstDash val="solid"/>
                      <a:round/>
                      <a:headEnd len="sm" w="sm" type="none"/>
                      <a:tailEnd len="sm" w="sm" type="none"/>
                    </a:lnR>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Without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Added</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Without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Added</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11518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Baseline Model</a:t>
                      </a:r>
                      <a:endParaRPr/>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(Gradient Boosting)</a:t>
                      </a:r>
                      <a:endParaRPr b="1" sz="1400" u="none" cap="none" strike="noStrike"/>
                    </a:p>
                  </a:txBody>
                  <a:tcPr marT="91425" marB="91425" marR="91425" marL="91425">
                    <a:solidFill>
                      <a:srgbClr val="E1EFD8"/>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0.595</a:t>
                      </a:r>
                      <a:endParaRPr sz="1400" u="none" cap="none" strike="noStrike"/>
                    </a:p>
                  </a:txBody>
                  <a:tcPr marT="91425" marB="91425" marR="91425" marL="91425"/>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a:t>0.85</a:t>
                      </a:r>
                      <a:endParaRPr sz="1050">
                        <a:solidFill>
                          <a:schemeClr val="dk1"/>
                        </a:solidFill>
                        <a:highlight>
                          <a:srgbClr val="FFFFFF"/>
                        </a:highlight>
                      </a:endParaRPr>
                    </a:p>
                    <a:p>
                      <a:pPr indent="0" lvl="0" marL="0" marR="0" rtl="0" algn="ctr">
                        <a:lnSpc>
                          <a:spcPct val="100000"/>
                        </a:lnSpc>
                        <a:spcBef>
                          <a:spcPts val="0"/>
                        </a:spcBef>
                        <a:spcAft>
                          <a:spcPts val="0"/>
                        </a:spcAft>
                        <a:buClr>
                          <a:srgbClr val="000000"/>
                        </a:buClr>
                        <a:buSzPts val="1400"/>
                        <a:buFont typeface="Arial"/>
                        <a:buNone/>
                      </a:pPr>
                      <a:r>
                        <a:t/>
                      </a:r>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0.481817841</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threshold = 0.4515076</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'train': 0.16798865, </a:t>
                      </a:r>
                      <a:endParaRPr sz="1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'valid': 0.04741188</a:t>
                      </a:r>
                      <a:endParaRPr sz="1050">
                        <a:solidFill>
                          <a:schemeClr val="dk1"/>
                        </a:solidFill>
                        <a:highlight>
                          <a:srgbClr val="FFFFFF"/>
                        </a:highlight>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a:t>NA</a:t>
                      </a:r>
                      <a:endParaRPr/>
                    </a:p>
                  </a:txBody>
                  <a:tcPr marT="91425" marB="91425" marR="91425" marL="91425">
                    <a:lnT cap="flat" cmpd="sng" w="9525">
                      <a:solidFill>
                        <a:srgbClr val="9E9E9E"/>
                      </a:solidFill>
                      <a:prstDash val="solid"/>
                      <a:round/>
                      <a:headEnd len="sm" w="sm" type="none"/>
                      <a:tailEnd len="sm" w="sm" type="none"/>
                    </a:lnT>
                  </a:tcPr>
                </a:tc>
              </a:tr>
              <a:tr h="1280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Logistic Regression</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solidFill>
                      <a:srgbClr val="D9D2E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0.571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980000"/>
                          </a:solidFill>
                        </a:rPr>
                        <a:t>0.791</a:t>
                      </a:r>
                      <a:endParaRPr sz="1400" u="none" cap="none" strike="noStrike">
                        <a:solidFill>
                          <a:srgbClr val="980000"/>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0.594261</a:t>
                      </a:r>
                      <a:endParaRPr sz="1100">
                        <a:solidFill>
                          <a:schemeClr val="dk1"/>
                        </a:solidFill>
                        <a:highlight>
                          <a:srgbClr val="FFFFFF"/>
                        </a:high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0.4492436</a:t>
                      </a:r>
                      <a:endParaRPr sz="1100">
                        <a:solidFill>
                          <a:schemeClr val="dk1"/>
                        </a:solidFill>
                        <a:highlight>
                          <a:srgbClr val="FFFFFF"/>
                        </a:highlight>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US" sz="1050">
                          <a:highlight>
                            <a:srgbClr val="FFFFFF"/>
                          </a:highlight>
                        </a:rPr>
                        <a:t>'train': 0.0453967, </a:t>
                      </a:r>
                      <a:endParaRPr sz="1050">
                        <a:highlight>
                          <a:srgbClr val="FFFFFF"/>
                        </a:highlight>
                      </a:endParaRPr>
                    </a:p>
                    <a:p>
                      <a:pPr indent="0" lvl="0" marL="0" rtl="0" algn="ctr">
                        <a:lnSpc>
                          <a:spcPct val="115000"/>
                        </a:lnSpc>
                        <a:spcBef>
                          <a:spcPts val="0"/>
                        </a:spcBef>
                        <a:spcAft>
                          <a:spcPts val="0"/>
                        </a:spcAft>
                        <a:buNone/>
                      </a:pPr>
                      <a:r>
                        <a:rPr lang="en-US" sz="1050">
                          <a:highlight>
                            <a:srgbClr val="FFFFFF"/>
                          </a:highlight>
                        </a:rPr>
                        <a:t>'valid': 0.0124346</a:t>
                      </a:r>
                      <a:endParaRPr sz="1050">
                        <a:highlight>
                          <a:srgbClr val="FFFFFF"/>
                        </a:highlight>
                      </a:endParaRPr>
                    </a:p>
                    <a:p>
                      <a:pPr indent="0" lvl="0" marL="0" marR="0" rtl="0" algn="ctr">
                        <a:lnSpc>
                          <a:spcPct val="100000"/>
                        </a:lnSpc>
                        <a:spcBef>
                          <a:spcPts val="0"/>
                        </a:spcBef>
                        <a:spcAft>
                          <a:spcPts val="0"/>
                        </a:spcAft>
                        <a:buNone/>
                      </a:pPr>
                      <a:r>
                        <a:t/>
                      </a:r>
                      <a:endParaRPr sz="1100">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50">
                          <a:solidFill>
                            <a:srgbClr val="980000"/>
                          </a:solidFill>
                          <a:highlight>
                            <a:srgbClr val="FFFFFF"/>
                          </a:highlight>
                        </a:rPr>
                        <a:t>'train': 0.2411380, </a:t>
                      </a:r>
                      <a:endParaRPr sz="1050">
                        <a:solidFill>
                          <a:srgbClr val="980000"/>
                        </a:solidFill>
                        <a:highlight>
                          <a:srgbClr val="FFFFFF"/>
                        </a:highlight>
                      </a:endParaRPr>
                    </a:p>
                    <a:p>
                      <a:pPr indent="0" lvl="0" marL="0" rtl="0" algn="ctr">
                        <a:lnSpc>
                          <a:spcPct val="115000"/>
                        </a:lnSpc>
                        <a:spcBef>
                          <a:spcPts val="0"/>
                        </a:spcBef>
                        <a:spcAft>
                          <a:spcPts val="0"/>
                        </a:spcAft>
                        <a:buNone/>
                      </a:pPr>
                      <a:r>
                        <a:rPr lang="en-US" sz="1050">
                          <a:solidFill>
                            <a:srgbClr val="980000"/>
                          </a:solidFill>
                          <a:highlight>
                            <a:srgbClr val="FFFFFF"/>
                          </a:highlight>
                        </a:rPr>
                        <a:t>'valid': 0.2437218</a:t>
                      </a:r>
                      <a:endParaRPr sz="1050">
                        <a:solidFill>
                          <a:srgbClr val="980000"/>
                        </a:solidFill>
                        <a:highlight>
                          <a:srgbClr val="FFFFFF"/>
                        </a:highlight>
                      </a:endParaRPr>
                    </a:p>
                    <a:p>
                      <a:pPr indent="0" lvl="0" marL="0" rtl="0" algn="ctr">
                        <a:lnSpc>
                          <a:spcPct val="115000"/>
                        </a:lnSpc>
                        <a:spcBef>
                          <a:spcPts val="0"/>
                        </a:spcBef>
                        <a:spcAft>
                          <a:spcPts val="0"/>
                        </a:spcAft>
                        <a:buNone/>
                      </a:pPr>
                      <a:r>
                        <a:t/>
                      </a:r>
                      <a:endParaRPr sz="1050">
                        <a:solidFill>
                          <a:srgbClr val="980000"/>
                        </a:solidFill>
                        <a:highlight>
                          <a:srgbClr val="FFFFFF"/>
                        </a:highlight>
                      </a:endParaRPr>
                    </a:p>
                    <a:p>
                      <a:pPr indent="0" lvl="0" marL="0" marR="0" rtl="0" algn="ctr">
                        <a:lnSpc>
                          <a:spcPct val="100000"/>
                        </a:lnSpc>
                        <a:spcBef>
                          <a:spcPts val="0"/>
                        </a:spcBef>
                        <a:spcAft>
                          <a:spcPts val="0"/>
                        </a:spcAft>
                        <a:buNone/>
                      </a:pPr>
                      <a:r>
                        <a:t/>
                      </a:r>
                      <a:endParaRPr sz="1100">
                        <a:solidFill>
                          <a:srgbClr val="98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12876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Decision Tree</a:t>
                      </a:r>
                      <a:endParaRPr/>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lnR cap="flat" cmpd="sng" w="9525">
                      <a:solidFill>
                        <a:srgbClr val="9E9E9E"/>
                      </a:solidFill>
                      <a:prstDash val="solid"/>
                      <a:round/>
                      <a:headEnd len="sm" w="sm" type="none"/>
                      <a:tailEnd len="sm" w="sm" type="none"/>
                    </a:lnR>
                    <a:solidFill>
                      <a:srgbClr val="D9D2E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a:t>NA</a:t>
                      </a:r>
                      <a:endParaRPr/>
                    </a:p>
                    <a:p>
                      <a:pPr indent="0" lvl="0" marL="0" marR="0" rtl="0" algn="ctr">
                        <a:lnSpc>
                          <a:spcPct val="100000"/>
                        </a:lnSpc>
                        <a:spcBef>
                          <a:spcPts val="0"/>
                        </a:spcBef>
                        <a:spcAft>
                          <a:spcPts val="0"/>
                        </a:spcAft>
                        <a:buClr>
                          <a:srgbClr val="000000"/>
                        </a:buClr>
                        <a:buSzPts val="1400"/>
                        <a:buFont typeface="Arial"/>
                        <a:buNone/>
                      </a:pPr>
                      <a:r>
                        <a:rPr lang="en-US"/>
                        <a:t>0.551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a:t>NA</a:t>
                      </a:r>
                      <a:endParaRPr/>
                    </a:p>
                    <a:p>
                      <a:pPr indent="0" lvl="0" marL="0" marR="0" rtl="0" algn="ctr">
                        <a:lnSpc>
                          <a:spcPct val="100000"/>
                        </a:lnSpc>
                        <a:spcBef>
                          <a:spcPts val="0"/>
                        </a:spcBef>
                        <a:spcAft>
                          <a:spcPts val="0"/>
                        </a:spcAft>
                        <a:buClr>
                          <a:srgbClr val="000000"/>
                        </a:buClr>
                        <a:buSzPts val="1400"/>
                        <a:buFont typeface="Arial"/>
                        <a:buNone/>
                      </a:pPr>
                      <a:r>
                        <a:rPr lang="en-US"/>
                        <a:t>0.692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rgbClr val="FFFFFF"/>
                          </a:highlight>
                        </a:rPr>
                        <a:t>threshold = 0.630645</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rgbClr val="FFFFFF"/>
                          </a:highlight>
                        </a:rPr>
                        <a:t>threshold = 0.6264891</a:t>
                      </a:r>
                      <a:endParaRPr sz="1100">
                        <a:solidFill>
                          <a:schemeClr val="dk1"/>
                        </a:solidFill>
                        <a:highlight>
                          <a:srgbClr val="FFFFFF"/>
                        </a:highlight>
                      </a:endParaRPr>
                    </a:p>
                  </a:txBody>
                  <a:tcPr marT="91425" marB="91425" marR="91425" marL="91425"/>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highlight>
                            <a:srgbClr val="FFFFFF"/>
                          </a:highlight>
                        </a:rPr>
                        <a:t>'train': 0.0113891, </a:t>
                      </a:r>
                      <a:endParaRPr sz="1050">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highlight>
                            <a:srgbClr val="FFFFFF"/>
                          </a:highlight>
                        </a:rPr>
                        <a:t>'valid': None</a:t>
                      </a:r>
                      <a:endParaRPr sz="1050">
                        <a:highlight>
                          <a:srgbClr val="FFFFFF"/>
                        </a:highlight>
                      </a:endParaRPr>
                    </a:p>
                    <a:p>
                      <a:pPr indent="0" lvl="0" marL="0" rtl="0" algn="ctr">
                        <a:lnSpc>
                          <a:spcPct val="115000"/>
                        </a:lnSpc>
                        <a:spcBef>
                          <a:spcPts val="0"/>
                        </a:spcBef>
                        <a:spcAft>
                          <a:spcPts val="0"/>
                        </a:spcAft>
                        <a:buNone/>
                      </a:pPr>
                      <a:r>
                        <a:t/>
                      </a:r>
                      <a:endParaRPr sz="1100">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'train': 0.01138911, </a:t>
                      </a:r>
                      <a:endParaRPr sz="1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'valid': None</a:t>
                      </a:r>
                      <a:endParaRPr sz="1050">
                        <a:solidFill>
                          <a:schemeClr val="dk1"/>
                        </a:solidFill>
                        <a:highlight>
                          <a:srgbClr val="FFFFFF"/>
                        </a:highlight>
                      </a:endParaRPr>
                    </a:p>
                    <a:p>
                      <a:pPr indent="0" lvl="0" marL="0" rtl="0" algn="ctr">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87600">
                <a:tc>
                  <a:txBody>
                    <a:bodyPr>
                      <a:noAutofit/>
                    </a:bodyPr>
                    <a:lstStyle/>
                    <a:p>
                      <a:pPr indent="0" lvl="0" marL="0" marR="0" rtl="0" algn="ctr">
                        <a:lnSpc>
                          <a:spcPct val="100000"/>
                        </a:lnSpc>
                        <a:spcBef>
                          <a:spcPts val="0"/>
                        </a:spcBef>
                        <a:spcAft>
                          <a:spcPts val="0"/>
                        </a:spcAft>
                        <a:buNone/>
                      </a:pPr>
                      <a:r>
                        <a:rPr b="1" lang="en-US"/>
                        <a:t>Linear Regression</a:t>
                      </a:r>
                      <a:endParaRPr b="1" sz="1400" u="none" cap="none" strike="noStrike"/>
                    </a:p>
                  </a:txBody>
                  <a:tcPr marT="91425" marB="91425" marR="91425" marL="91425">
                    <a:solidFill>
                      <a:srgbClr val="D9D2E9"/>
                    </a:solidFill>
                  </a:tcPr>
                </a:tc>
                <a:tc>
                  <a:txBody>
                    <a:bodyPr>
                      <a:noAutofit/>
                    </a:bodyPr>
                    <a:lstStyle/>
                    <a:p>
                      <a:pPr indent="0" lvl="0" marL="0" rtl="0" algn="ctr">
                        <a:lnSpc>
                          <a:spcPct val="115000"/>
                        </a:lnSpc>
                        <a:spcBef>
                          <a:spcPts val="0"/>
                        </a:spcBef>
                        <a:spcAft>
                          <a:spcPts val="0"/>
                        </a:spcAft>
                        <a:buNone/>
                      </a:pPr>
                      <a:r>
                        <a:rPr lang="en-US"/>
                        <a:t>0.662</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a:solidFill>
                            <a:srgbClr val="FF0000"/>
                          </a:solidFill>
                        </a:rPr>
                        <a:t>0.812</a:t>
                      </a:r>
                      <a:endParaRPr>
                        <a:solidFill>
                          <a:srgbClr val="FF0000"/>
                        </a:solidFill>
                      </a:endParaRPr>
                    </a:p>
                    <a:p>
                      <a:pPr indent="0" lvl="0" marL="0" marR="0" rtl="0" algn="ctr">
                        <a:lnSpc>
                          <a:spcPct val="100000"/>
                        </a:lnSpc>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 threshold = 0.53953</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threshold = 0.4661578</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tc>
                <a:tc>
                  <a:txBody>
                    <a:bodyPr>
                      <a:noAutofit/>
                    </a:bodyPr>
                    <a:lstStyle/>
                    <a:p>
                      <a:pPr indent="0" lvl="0" marL="0" marR="0" rtl="0" algn="ctr">
                        <a:lnSpc>
                          <a:spcPct val="115000"/>
                        </a:lnSpc>
                        <a:spcBef>
                          <a:spcPts val="0"/>
                        </a:spcBef>
                        <a:spcAft>
                          <a:spcPts val="0"/>
                        </a:spcAft>
                        <a:buNone/>
                      </a:pPr>
                      <a:r>
                        <a:rPr lang="en-US" sz="1050">
                          <a:highlight>
                            <a:srgbClr val="FFFFFF"/>
                          </a:highlight>
                        </a:rPr>
                        <a:t>'train': 0.2922592, </a:t>
                      </a:r>
                      <a:endParaRPr sz="1050">
                        <a:highlight>
                          <a:srgbClr val="FFFFFF"/>
                        </a:highlight>
                      </a:endParaRPr>
                    </a:p>
                    <a:p>
                      <a:pPr indent="0" lvl="0" marL="0" marR="0" rtl="0" algn="ctr">
                        <a:lnSpc>
                          <a:spcPct val="115000"/>
                        </a:lnSpc>
                        <a:spcBef>
                          <a:spcPts val="0"/>
                        </a:spcBef>
                        <a:spcAft>
                          <a:spcPts val="0"/>
                        </a:spcAft>
                        <a:buNone/>
                      </a:pPr>
                      <a:r>
                        <a:rPr lang="en-US" sz="1050">
                          <a:highlight>
                            <a:srgbClr val="FFFFFF"/>
                          </a:highlight>
                        </a:rPr>
                        <a:t>'valid': None</a:t>
                      </a:r>
                      <a:endParaRPr sz="1050">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15000"/>
                        </a:lnSpc>
                        <a:spcBef>
                          <a:spcPts val="0"/>
                        </a:spcBef>
                        <a:spcAft>
                          <a:spcPts val="0"/>
                        </a:spcAft>
                        <a:buNone/>
                      </a:pPr>
                      <a:r>
                        <a:rPr lang="en-US" sz="1050">
                          <a:solidFill>
                            <a:srgbClr val="FF0000"/>
                          </a:solidFill>
                          <a:highlight>
                            <a:srgbClr val="FFFFFF"/>
                          </a:highlight>
                        </a:rPr>
                        <a:t>'train': 0.2922592,</a:t>
                      </a:r>
                      <a:endParaRPr sz="1050">
                        <a:solidFill>
                          <a:srgbClr val="FF0000"/>
                        </a:solidFill>
                        <a:highlight>
                          <a:srgbClr val="FFFFFF"/>
                        </a:highlight>
                      </a:endParaRPr>
                    </a:p>
                    <a:p>
                      <a:pPr indent="0" lvl="0" marL="0" marR="0" rtl="0" algn="ctr">
                        <a:lnSpc>
                          <a:spcPct val="115000"/>
                        </a:lnSpc>
                        <a:spcBef>
                          <a:spcPts val="0"/>
                        </a:spcBef>
                        <a:spcAft>
                          <a:spcPts val="0"/>
                        </a:spcAft>
                        <a:buNone/>
                      </a:pPr>
                      <a:r>
                        <a:rPr lang="en-US" sz="1050">
                          <a:solidFill>
                            <a:srgbClr val="FF0000"/>
                          </a:solidFill>
                          <a:highlight>
                            <a:srgbClr val="FFFFFF"/>
                          </a:highlight>
                        </a:rPr>
                        <a:t> 'valid': None</a:t>
                      </a:r>
                      <a:endParaRPr sz="1050">
                        <a:solidFill>
                          <a:srgbClr val="FF0000"/>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375" name="Google Shape;375;p30"/>
          <p:cNvPicPr preferRelativeResize="0"/>
          <p:nvPr/>
        </p:nvPicPr>
        <p:blipFill rotWithShape="1">
          <a:blip r:embed="rId3">
            <a:alphaModFix/>
          </a:blip>
          <a:srcRect b="0" l="0" r="0" t="0"/>
          <a:stretch/>
        </p:blipFill>
        <p:spPr>
          <a:xfrm>
            <a:off x="3598524" y="1697350"/>
            <a:ext cx="1014025" cy="695653"/>
          </a:xfrm>
          <a:prstGeom prst="rect">
            <a:avLst/>
          </a:prstGeom>
          <a:noFill/>
          <a:ln>
            <a:noFill/>
          </a:ln>
        </p:spPr>
      </p:pic>
      <p:pic>
        <p:nvPicPr>
          <p:cNvPr id="376" name="Google Shape;376;p30"/>
          <p:cNvPicPr preferRelativeResize="0"/>
          <p:nvPr/>
        </p:nvPicPr>
        <p:blipFill rotWithShape="1">
          <a:blip r:embed="rId4">
            <a:alphaModFix/>
          </a:blip>
          <a:srcRect b="0" l="0" r="0" t="0"/>
          <a:stretch/>
        </p:blipFill>
        <p:spPr>
          <a:xfrm>
            <a:off x="3531538" y="2852976"/>
            <a:ext cx="1100625" cy="742754"/>
          </a:xfrm>
          <a:prstGeom prst="rect">
            <a:avLst/>
          </a:prstGeom>
          <a:noFill/>
          <a:ln>
            <a:noFill/>
          </a:ln>
        </p:spPr>
      </p:pic>
      <p:pic>
        <p:nvPicPr>
          <p:cNvPr id="377" name="Google Shape;377;p30"/>
          <p:cNvPicPr preferRelativeResize="0"/>
          <p:nvPr/>
        </p:nvPicPr>
        <p:blipFill rotWithShape="1">
          <a:blip r:embed="rId5">
            <a:alphaModFix/>
          </a:blip>
          <a:srcRect b="0" l="0" r="0" t="0"/>
          <a:stretch/>
        </p:blipFill>
        <p:spPr>
          <a:xfrm>
            <a:off x="5478715" y="2867789"/>
            <a:ext cx="1100612" cy="713360"/>
          </a:xfrm>
          <a:prstGeom prst="rect">
            <a:avLst/>
          </a:prstGeom>
          <a:noFill/>
          <a:ln>
            <a:noFill/>
          </a:ln>
        </p:spPr>
      </p:pic>
      <p:pic>
        <p:nvPicPr>
          <p:cNvPr id="378" name="Google Shape;378;p30"/>
          <p:cNvPicPr preferRelativeResize="0"/>
          <p:nvPr/>
        </p:nvPicPr>
        <p:blipFill>
          <a:blip r:embed="rId6">
            <a:alphaModFix/>
          </a:blip>
          <a:stretch>
            <a:fillRect/>
          </a:stretch>
        </p:blipFill>
        <p:spPr>
          <a:xfrm>
            <a:off x="5422350" y="4157975"/>
            <a:ext cx="1312746" cy="726200"/>
          </a:xfrm>
          <a:prstGeom prst="rect">
            <a:avLst/>
          </a:prstGeom>
          <a:noFill/>
          <a:ln>
            <a:noFill/>
          </a:ln>
        </p:spPr>
      </p:pic>
      <p:pic>
        <p:nvPicPr>
          <p:cNvPr id="379" name="Google Shape;379;p30"/>
          <p:cNvPicPr preferRelativeResize="0"/>
          <p:nvPr/>
        </p:nvPicPr>
        <p:blipFill>
          <a:blip r:embed="rId7">
            <a:alphaModFix/>
          </a:blip>
          <a:stretch>
            <a:fillRect/>
          </a:stretch>
        </p:blipFill>
        <p:spPr>
          <a:xfrm>
            <a:off x="3497075" y="4157975"/>
            <a:ext cx="1243954" cy="726200"/>
          </a:xfrm>
          <a:prstGeom prst="rect">
            <a:avLst/>
          </a:prstGeom>
          <a:noFill/>
          <a:ln>
            <a:noFill/>
          </a:ln>
        </p:spPr>
      </p:pic>
      <p:sp>
        <p:nvSpPr>
          <p:cNvPr id="380" name="Google Shape;380;p30"/>
          <p:cNvSpPr/>
          <p:nvPr/>
        </p:nvSpPr>
        <p:spPr>
          <a:xfrm>
            <a:off x="10755300" y="2055125"/>
            <a:ext cx="1153800" cy="334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Surrogate</a:t>
            </a:r>
            <a:endParaRPr sz="1200"/>
          </a:p>
        </p:txBody>
      </p:sp>
      <p:pic>
        <p:nvPicPr>
          <p:cNvPr id="381" name="Google Shape;381;p30"/>
          <p:cNvPicPr preferRelativeResize="0"/>
          <p:nvPr/>
        </p:nvPicPr>
        <p:blipFill>
          <a:blip r:embed="rId8">
            <a:alphaModFix/>
          </a:blip>
          <a:stretch>
            <a:fillRect/>
          </a:stretch>
        </p:blipFill>
        <p:spPr>
          <a:xfrm>
            <a:off x="10509600" y="1436050"/>
            <a:ext cx="1645175" cy="334800"/>
          </a:xfrm>
          <a:prstGeom prst="rect">
            <a:avLst/>
          </a:prstGeom>
          <a:noFill/>
          <a:ln>
            <a:noFill/>
          </a:ln>
        </p:spPr>
      </p:pic>
      <p:sp>
        <p:nvSpPr>
          <p:cNvPr id="382" name="Google Shape;382;p30"/>
          <p:cNvSpPr txBox="1"/>
          <p:nvPr/>
        </p:nvSpPr>
        <p:spPr>
          <a:xfrm>
            <a:off x="10558038" y="1436050"/>
            <a:ext cx="1548300" cy="3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alibri"/>
                <a:ea typeface="Calibri"/>
                <a:cs typeface="Calibri"/>
                <a:sym typeface="Calibri"/>
              </a:rPr>
              <a:t>BLACK BOX Model</a:t>
            </a:r>
            <a:endParaRPr sz="1000">
              <a:latin typeface="Calibri"/>
              <a:ea typeface="Calibri"/>
              <a:cs typeface="Calibri"/>
              <a:sym typeface="Calibri"/>
            </a:endParaRPr>
          </a:p>
        </p:txBody>
      </p:sp>
      <p:pic>
        <p:nvPicPr>
          <p:cNvPr id="383" name="Google Shape;383;p30"/>
          <p:cNvPicPr preferRelativeResize="0"/>
          <p:nvPr/>
        </p:nvPicPr>
        <p:blipFill>
          <a:blip r:embed="rId9">
            <a:alphaModFix/>
          </a:blip>
          <a:stretch>
            <a:fillRect/>
          </a:stretch>
        </p:blipFill>
        <p:spPr>
          <a:xfrm>
            <a:off x="10509600" y="881100"/>
            <a:ext cx="1623750" cy="334800"/>
          </a:xfrm>
          <a:prstGeom prst="rect">
            <a:avLst/>
          </a:prstGeom>
          <a:noFill/>
          <a:ln>
            <a:noFill/>
          </a:ln>
        </p:spPr>
      </p:pic>
      <p:sp>
        <p:nvSpPr>
          <p:cNvPr id="384" name="Google Shape;384;p30"/>
          <p:cNvSpPr txBox="1"/>
          <p:nvPr/>
        </p:nvSpPr>
        <p:spPr>
          <a:xfrm>
            <a:off x="10606463" y="816975"/>
            <a:ext cx="1548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Baseline Model</a:t>
            </a:r>
            <a:endParaRPr>
              <a:latin typeface="Calibri"/>
              <a:ea typeface="Calibri"/>
              <a:cs typeface="Calibri"/>
              <a:sym typeface="Calibri"/>
            </a:endParaRPr>
          </a:p>
        </p:txBody>
      </p:sp>
      <p:pic>
        <p:nvPicPr>
          <p:cNvPr id="385" name="Google Shape;385;p30"/>
          <p:cNvPicPr preferRelativeResize="0"/>
          <p:nvPr/>
        </p:nvPicPr>
        <p:blipFill>
          <a:blip r:embed="rId10">
            <a:alphaModFix/>
          </a:blip>
          <a:stretch>
            <a:fillRect/>
          </a:stretch>
        </p:blipFill>
        <p:spPr>
          <a:xfrm>
            <a:off x="5545698" y="1697347"/>
            <a:ext cx="1100600" cy="664160"/>
          </a:xfrm>
          <a:prstGeom prst="rect">
            <a:avLst/>
          </a:prstGeom>
          <a:noFill/>
          <a:ln>
            <a:noFill/>
          </a:ln>
        </p:spPr>
      </p:pic>
      <p:pic>
        <p:nvPicPr>
          <p:cNvPr id="386" name="Google Shape;386;p30"/>
          <p:cNvPicPr preferRelativeResize="0"/>
          <p:nvPr/>
        </p:nvPicPr>
        <p:blipFill>
          <a:blip r:embed="rId11">
            <a:alphaModFix/>
          </a:blip>
          <a:stretch>
            <a:fillRect/>
          </a:stretch>
        </p:blipFill>
        <p:spPr>
          <a:xfrm>
            <a:off x="3497075" y="5387825"/>
            <a:ext cx="1312750" cy="777081"/>
          </a:xfrm>
          <a:prstGeom prst="rect">
            <a:avLst/>
          </a:prstGeom>
          <a:noFill/>
          <a:ln>
            <a:noFill/>
          </a:ln>
        </p:spPr>
      </p:pic>
      <p:pic>
        <p:nvPicPr>
          <p:cNvPr id="387" name="Google Shape;387;p30"/>
          <p:cNvPicPr preferRelativeResize="0"/>
          <p:nvPr/>
        </p:nvPicPr>
        <p:blipFill>
          <a:blip r:embed="rId12">
            <a:alphaModFix/>
          </a:blip>
          <a:stretch>
            <a:fillRect/>
          </a:stretch>
        </p:blipFill>
        <p:spPr>
          <a:xfrm>
            <a:off x="5386567" y="5346750"/>
            <a:ext cx="1384320" cy="859233"/>
          </a:xfrm>
          <a:prstGeom prst="rect">
            <a:avLst/>
          </a:prstGeom>
          <a:noFill/>
          <a:ln>
            <a:noFill/>
          </a:ln>
        </p:spPr>
      </p:pic>
      <p:sp>
        <p:nvSpPr>
          <p:cNvPr id="388" name="Google Shape;388;p30"/>
          <p:cNvSpPr/>
          <p:nvPr/>
        </p:nvSpPr>
        <p:spPr>
          <a:xfrm>
            <a:off x="10606600" y="4626550"/>
            <a:ext cx="1153800" cy="664200"/>
          </a:xfrm>
          <a:prstGeom prst="wedgeRoundRectCallout">
            <a:avLst>
              <a:gd fmla="val -75160" name="adj1"/>
              <a:gd fmla="val 59820" name="adj2"/>
              <a:gd fmla="val 0" name="adj3"/>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 BEST!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1"/>
          <p:cNvSpPr txBox="1"/>
          <p:nvPr/>
        </p:nvSpPr>
        <p:spPr>
          <a:xfrm>
            <a:off x="2698595" y="2486723"/>
            <a:ext cx="7002965"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Interpretable Models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(Surrogate Model)</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WHY-0</a:t>
            </a:r>
            <a:endParaRPr/>
          </a:p>
        </p:txBody>
      </p:sp>
      <p:sp>
        <p:nvSpPr>
          <p:cNvPr id="100" name="Google Shape;100;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feels unexpectedly sick and asks, “Why do I feel so sick?”. He learns that he gets sick every time he eats those red berries. He updates his mental model and decides that the berries caused the sickness and should therefore be avoided.</a:t>
            </a:r>
            <a:endParaRPr/>
          </a:p>
          <a:p>
            <a:pPr indent="-228600" lvl="0" marL="228600" rtl="0" algn="l">
              <a:lnSpc>
                <a:spcPct val="80000"/>
              </a:lnSpc>
              <a:spcBef>
                <a:spcPts val="1000"/>
              </a:spcBef>
              <a:spcAft>
                <a:spcPts val="0"/>
              </a:spcAft>
              <a:buClr>
                <a:schemeClr val="dk1"/>
              </a:buClr>
              <a:buSzPts val="2800"/>
              <a:buChar char="•"/>
            </a:pPr>
            <a:r>
              <a:rPr lang="en-US"/>
              <a:t>“Why did my dog bite me even though it has never done so before?” </a:t>
            </a:r>
            <a:r>
              <a:rPr lang="en-US">
                <a:solidFill>
                  <a:srgbClr val="548135"/>
                </a:solidFill>
              </a:rPr>
              <a:t>“The dog was under stress and bit.” </a:t>
            </a:r>
            <a:endParaRPr>
              <a:solidFill>
                <a:srgbClr val="548135"/>
              </a:solidFill>
            </a:endParaRPr>
          </a:p>
          <a:p>
            <a:pPr indent="-228600" lvl="0" marL="228600" rtl="0" algn="l">
              <a:lnSpc>
                <a:spcPct val="80000"/>
              </a:lnSpc>
              <a:spcBef>
                <a:spcPts val="1000"/>
              </a:spcBef>
              <a:spcAft>
                <a:spcPts val="0"/>
              </a:spcAft>
              <a:buClr>
                <a:schemeClr val="dk1"/>
              </a:buClr>
              <a:buSzPts val="2800"/>
              <a:buChar char="•"/>
            </a:pPr>
            <a:r>
              <a:rPr lang="en-US"/>
              <a:t> Amazon recommend some product:</a:t>
            </a:r>
            <a:endParaRPr/>
          </a:p>
          <a:p>
            <a:pPr indent="0" lvl="0" marL="0" rtl="0" algn="l">
              <a:lnSpc>
                <a:spcPct val="80000"/>
              </a:lnSpc>
              <a:spcBef>
                <a:spcPts val="1000"/>
              </a:spcBef>
              <a:spcAft>
                <a:spcPts val="0"/>
              </a:spcAft>
              <a:buClr>
                <a:srgbClr val="548135"/>
              </a:buClr>
              <a:buSzPts val="2800"/>
              <a:buNone/>
            </a:pPr>
            <a:r>
              <a:rPr lang="en-US">
                <a:solidFill>
                  <a:srgbClr val="548135"/>
                </a:solidFill>
              </a:rPr>
              <a:t>“It is based on frequently purchased product combinations” </a:t>
            </a:r>
            <a:endParaRPr/>
          </a:p>
          <a:p>
            <a:pPr indent="-228600" lvl="0" marL="228600" rtl="0" algn="l">
              <a:lnSpc>
                <a:spcPct val="80000"/>
              </a:lnSpc>
              <a:spcBef>
                <a:spcPts val="1000"/>
              </a:spcBef>
              <a:spcAft>
                <a:spcPts val="0"/>
              </a:spcAft>
              <a:buClr>
                <a:schemeClr val="dk1"/>
              </a:buClr>
              <a:buSzPts val="2800"/>
              <a:buChar char="•"/>
            </a:pPr>
            <a:r>
              <a:rPr lang="en-US"/>
              <a:t> rejects a loan application from applicants?</a:t>
            </a:r>
            <a:endParaRPr/>
          </a:p>
          <a:p>
            <a:pPr indent="0" lvl="0" marL="0" rtl="0" algn="l">
              <a:lnSpc>
                <a:spcPct val="80000"/>
              </a:lnSpc>
              <a:spcBef>
                <a:spcPts val="1000"/>
              </a:spcBef>
              <a:spcAft>
                <a:spcPts val="0"/>
              </a:spcAft>
              <a:buClr>
                <a:srgbClr val="FF0000"/>
              </a:buClr>
              <a:buSzPts val="2800"/>
              <a:buNone/>
            </a:pPr>
            <a:r>
              <a:rPr lang="en-US">
                <a:solidFill>
                  <a:srgbClr val="FF0000"/>
                </a:solidFill>
              </a:rPr>
              <a:t>“…”</a:t>
            </a:r>
            <a:endParaRPr>
              <a:solidFill>
                <a:srgbClr val="FF0000"/>
              </a:solidFill>
            </a:endParaRPr>
          </a:p>
        </p:txBody>
      </p:sp>
      <p:sp>
        <p:nvSpPr>
          <p:cNvPr id="101" name="Google Shape;101;p14"/>
          <p:cNvSpPr/>
          <p:nvPr/>
        </p:nvSpPr>
        <p:spPr>
          <a:xfrm>
            <a:off x="655454" y="1825625"/>
            <a:ext cx="10786683" cy="413503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sng" cap="none" strike="noStrike">
                <a:solidFill>
                  <a:schemeClr val="lt1"/>
                </a:solidFill>
                <a:latin typeface="Calibri"/>
                <a:ea typeface="Calibri"/>
                <a:cs typeface="Calibri"/>
                <a:sym typeface="Calibri"/>
              </a:rPr>
              <a:t>SITUATION: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 The </a:t>
            </a:r>
            <a:r>
              <a:rPr b="1" i="0" lang="en-US" sz="2800" u="none" cap="none" strike="noStrike">
                <a:solidFill>
                  <a:schemeClr val="lt1"/>
                </a:solidFill>
                <a:latin typeface="Calibri"/>
                <a:ea typeface="Calibri"/>
                <a:cs typeface="Calibri"/>
                <a:sym typeface="Calibri"/>
              </a:rPr>
              <a:t>goal of science</a:t>
            </a:r>
            <a:r>
              <a:rPr b="0" i="0" lang="en-US" sz="2800" u="none" cap="none" strike="noStrike">
                <a:solidFill>
                  <a:schemeClr val="lt1"/>
                </a:solidFill>
                <a:latin typeface="Calibri"/>
                <a:ea typeface="Calibri"/>
                <a:cs typeface="Calibri"/>
                <a:sym typeface="Calibri"/>
              </a:rPr>
              <a:t> is to gain knowledge,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BUT many problems are solved with big datasets &amp;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BLACK BOX </a:t>
            </a:r>
            <a:r>
              <a:rPr b="0" i="0" lang="en-US" sz="2800" u="none" cap="none" strike="noStrike">
                <a:solidFill>
                  <a:schemeClr val="lt1"/>
                </a:solidFill>
                <a:latin typeface="Calibri"/>
                <a:ea typeface="Calibri"/>
                <a:cs typeface="Calibri"/>
                <a:sym typeface="Calibri"/>
              </a:rPr>
              <a:t>machine learning models.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 Accuracy on cross validation can be very misleading.(it should not be your only metric for assessing trust.)</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2"/>
          <p:cNvSpPr/>
          <p:nvPr/>
        </p:nvSpPr>
        <p:spPr>
          <a:xfrm>
            <a:off x="1148752" y="4961622"/>
            <a:ext cx="182101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linear regression </a:t>
            </a:r>
            <a:endParaRPr b="0" i="0" sz="1800" u="none" cap="none" strike="noStrike">
              <a:solidFill>
                <a:schemeClr val="dk1"/>
              </a:solidFill>
              <a:latin typeface="Calibri"/>
              <a:ea typeface="Calibri"/>
              <a:cs typeface="Calibri"/>
              <a:sym typeface="Calibri"/>
            </a:endParaRPr>
          </a:p>
        </p:txBody>
      </p:sp>
      <p:sp>
        <p:nvSpPr>
          <p:cNvPr id="399" name="Google Shape;399;p32"/>
          <p:cNvSpPr/>
          <p:nvPr/>
        </p:nvSpPr>
        <p:spPr>
          <a:xfrm>
            <a:off x="1148752" y="6020988"/>
            <a:ext cx="19763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Logistic Regression</a:t>
            </a:r>
            <a:endParaRPr b="0" i="0" sz="1800" u="none" cap="none" strike="noStrike">
              <a:solidFill>
                <a:schemeClr val="dk1"/>
              </a:solidFill>
              <a:latin typeface="Calibri"/>
              <a:ea typeface="Calibri"/>
              <a:cs typeface="Calibri"/>
              <a:sym typeface="Calibri"/>
            </a:endParaRPr>
          </a:p>
        </p:txBody>
      </p:sp>
      <p:sp>
        <p:nvSpPr>
          <p:cNvPr id="400" name="Google Shape;400;p32"/>
          <p:cNvSpPr/>
          <p:nvPr/>
        </p:nvSpPr>
        <p:spPr>
          <a:xfrm>
            <a:off x="3850709" y="5530334"/>
            <a:ext cx="145745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Decision Tree</a:t>
            </a:r>
            <a:endParaRPr b="0" i="0" sz="1800" u="none" cap="none" strike="noStrike">
              <a:solidFill>
                <a:schemeClr val="dk1"/>
              </a:solidFill>
              <a:latin typeface="Calibri"/>
              <a:ea typeface="Calibri"/>
              <a:cs typeface="Calibri"/>
              <a:sym typeface="Calibri"/>
            </a:endParaRPr>
          </a:p>
        </p:txBody>
      </p:sp>
      <p:sp>
        <p:nvSpPr>
          <p:cNvPr id="401" name="Google Shape;401;p32"/>
          <p:cNvSpPr/>
          <p:nvPr/>
        </p:nvSpPr>
        <p:spPr>
          <a:xfrm>
            <a:off x="9923289" y="2151514"/>
            <a:ext cx="2082347"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Linear(LIME)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Decision Tree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Logistic Regression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RuleFit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Naïve Bayes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KNN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Lasso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linear regression model - Interpretation</a:t>
            </a:r>
            <a:endParaRPr/>
          </a:p>
        </p:txBody>
      </p:sp>
      <p:sp>
        <p:nvSpPr>
          <p:cNvPr id="407" name="Google Shape;40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590"/>
              <a:buNone/>
            </a:pPr>
            <a:r>
              <a:rPr b="1" lang="en-US" sz="2590"/>
              <a:t>1. Interpretation of a Numerical Feature:</a:t>
            </a:r>
            <a:endParaRPr/>
          </a:p>
          <a:p>
            <a:pPr indent="0" lvl="0" marL="0" rtl="0" algn="l">
              <a:lnSpc>
                <a:spcPct val="80000"/>
              </a:lnSpc>
              <a:spcBef>
                <a:spcPts val="1000"/>
              </a:spcBef>
              <a:spcAft>
                <a:spcPts val="0"/>
              </a:spcAft>
              <a:buClr>
                <a:schemeClr val="dk1"/>
              </a:buClr>
              <a:buSzPts val="2590"/>
              <a:buNone/>
            </a:pPr>
            <a:r>
              <a:rPr lang="en-US" sz="2590"/>
              <a:t>An increase of feature xk by one unit increases the prediction for y by βk units when all other feature values remain fixed.</a:t>
            </a:r>
            <a:endParaRPr b="1" sz="2590"/>
          </a:p>
          <a:p>
            <a:pPr indent="0" lvl="0" marL="0" rtl="0" algn="l">
              <a:lnSpc>
                <a:spcPct val="80000"/>
              </a:lnSpc>
              <a:spcBef>
                <a:spcPts val="1000"/>
              </a:spcBef>
              <a:spcAft>
                <a:spcPts val="0"/>
              </a:spcAft>
              <a:buClr>
                <a:schemeClr val="dk1"/>
              </a:buClr>
              <a:buSzPts val="2590"/>
              <a:buNone/>
            </a:pPr>
            <a:r>
              <a:t/>
            </a:r>
            <a:endParaRPr b="1" sz="2590"/>
          </a:p>
          <a:p>
            <a:pPr indent="0" lvl="0" marL="0" rtl="0" algn="l">
              <a:lnSpc>
                <a:spcPct val="80000"/>
              </a:lnSpc>
              <a:spcBef>
                <a:spcPts val="1000"/>
              </a:spcBef>
              <a:spcAft>
                <a:spcPts val="0"/>
              </a:spcAft>
              <a:buClr>
                <a:schemeClr val="dk1"/>
              </a:buClr>
              <a:buSzPts val="2590"/>
              <a:buNone/>
            </a:pPr>
            <a:r>
              <a:rPr b="1" lang="en-US" sz="2590"/>
              <a:t>2. Interpretation of a Categorical Feature:</a:t>
            </a:r>
            <a:endParaRPr sz="2590"/>
          </a:p>
          <a:p>
            <a:pPr indent="0" lvl="0" marL="0" rtl="0" algn="l">
              <a:lnSpc>
                <a:spcPct val="80000"/>
              </a:lnSpc>
              <a:spcBef>
                <a:spcPts val="1000"/>
              </a:spcBef>
              <a:spcAft>
                <a:spcPts val="0"/>
              </a:spcAft>
              <a:buClr>
                <a:schemeClr val="dk1"/>
              </a:buClr>
              <a:buSzPts val="2590"/>
              <a:buNone/>
            </a:pPr>
            <a:r>
              <a:rPr lang="en-US" sz="2590"/>
              <a:t>Changing feature xk from the reference category to the other category increases the prediction for y by βk when all other features remain fixed</a:t>
            </a:r>
            <a:br>
              <a:rPr lang="en-US" sz="2590"/>
            </a:br>
            <a:endParaRPr b="1" sz="2590"/>
          </a:p>
          <a:p>
            <a:pPr indent="0" lvl="0" marL="0" rtl="0" algn="l">
              <a:lnSpc>
                <a:spcPct val="80000"/>
              </a:lnSpc>
              <a:spcBef>
                <a:spcPts val="1000"/>
              </a:spcBef>
              <a:spcAft>
                <a:spcPts val="0"/>
              </a:spcAft>
              <a:buClr>
                <a:schemeClr val="dk1"/>
              </a:buClr>
              <a:buSzPts val="2590"/>
              <a:buNone/>
            </a:pPr>
            <a:r>
              <a:rPr b="1" lang="en-US" sz="2590"/>
              <a:t>3. Feature Importance:</a:t>
            </a:r>
            <a:endParaRPr sz="2590"/>
          </a:p>
          <a:p>
            <a:pPr indent="-228600" lvl="0" marL="228600" rtl="0" algn="l">
              <a:lnSpc>
                <a:spcPct val="80000"/>
              </a:lnSpc>
              <a:spcBef>
                <a:spcPts val="1000"/>
              </a:spcBef>
              <a:spcAft>
                <a:spcPts val="0"/>
              </a:spcAft>
              <a:buClr>
                <a:schemeClr val="dk1"/>
              </a:buClr>
              <a:buSzPts val="2590"/>
              <a:buChar char="•"/>
            </a:pPr>
            <a:r>
              <a:rPr lang="en-US" sz="2590"/>
              <a:t>The importance of a feature, measured by: </a:t>
            </a:r>
            <a:br>
              <a:rPr lang="en-US" sz="2590"/>
            </a:br>
            <a:endParaRPr sz="2590"/>
          </a:p>
          <a:p>
            <a:pPr indent="0" lvl="0" marL="0" rtl="0" algn="l">
              <a:lnSpc>
                <a:spcPct val="80000"/>
              </a:lnSpc>
              <a:spcBef>
                <a:spcPts val="1000"/>
              </a:spcBef>
              <a:spcAft>
                <a:spcPts val="0"/>
              </a:spcAft>
              <a:buClr>
                <a:schemeClr val="dk1"/>
              </a:buClr>
              <a:buSzPts val="2590"/>
              <a:buNone/>
            </a:pPr>
            <a:r>
              <a:t/>
            </a:r>
            <a:endParaRPr sz="2590"/>
          </a:p>
        </p:txBody>
      </p:sp>
      <p:pic>
        <p:nvPicPr>
          <p:cNvPr descr="https://lh4.googleusercontent.com/5b1rxgZ0V4azZDPHU-0ITsITF8KKj9Qlj3qknQ0wGoxn0Jp2dbvzcsJ2rpsJlKIxw_fEQ9_GQmwXqgPTL7TL3R7PSonyvEUH3BIjXT9MYuRHSn8pWahGZ5f5XZIjVUrqY7G1lNjc" id="408" name="Google Shape;408;p33"/>
          <p:cNvPicPr preferRelativeResize="0"/>
          <p:nvPr/>
        </p:nvPicPr>
        <p:blipFill rotWithShape="1">
          <a:blip r:embed="rId3">
            <a:alphaModFix/>
          </a:blip>
          <a:srcRect b="0" l="0" r="0" t="0"/>
          <a:stretch/>
        </p:blipFill>
        <p:spPr>
          <a:xfrm>
            <a:off x="7026391" y="5300043"/>
            <a:ext cx="1180907" cy="6748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4" name="Google Shape;414;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590"/>
              <a:buChar char="•"/>
            </a:pPr>
            <a:r>
              <a:rPr lang="en-US" sz="2590" u="sng"/>
              <a:t>Interpretation of a </a:t>
            </a:r>
            <a:r>
              <a:rPr lang="en-US" sz="2590" u="sng">
                <a:solidFill>
                  <a:srgbClr val="FF0000"/>
                </a:solidFill>
              </a:rPr>
              <a:t>numerical feature</a:t>
            </a:r>
            <a:r>
              <a:rPr lang="en-US" sz="2590" u="sng"/>
              <a:t> (temperature): </a:t>
            </a:r>
            <a:endParaRPr sz="2590"/>
          </a:p>
          <a:p>
            <a:pPr indent="0" lvl="0" marL="0" rtl="0" algn="l">
              <a:lnSpc>
                <a:spcPct val="90000"/>
              </a:lnSpc>
              <a:spcBef>
                <a:spcPts val="1000"/>
              </a:spcBef>
              <a:spcAft>
                <a:spcPts val="0"/>
              </a:spcAft>
              <a:buClr>
                <a:schemeClr val="dk1"/>
              </a:buClr>
              <a:buSzPts val="2590"/>
              <a:buNone/>
            </a:pPr>
            <a:r>
              <a:rPr lang="en-US" sz="2590"/>
              <a:t>An increase of the</a:t>
            </a:r>
            <a:r>
              <a:rPr lang="en-US" sz="2590" u="sng"/>
              <a:t> temperature by 1 degree Celsius</a:t>
            </a:r>
            <a:r>
              <a:rPr lang="en-US" sz="2590"/>
              <a:t>, increases the </a:t>
            </a:r>
            <a:r>
              <a:rPr lang="en-US" sz="2590" u="sng"/>
              <a:t>predicted number of bicycles by 110.7</a:t>
            </a:r>
            <a:r>
              <a:rPr lang="en-US" sz="2590"/>
              <a:t>, when all other features remain fixed.</a:t>
            </a:r>
            <a:endParaRPr/>
          </a:p>
          <a:p>
            <a:pPr indent="0" lvl="0" marL="0" rtl="0" algn="l">
              <a:lnSpc>
                <a:spcPct val="90000"/>
              </a:lnSpc>
              <a:spcBef>
                <a:spcPts val="1000"/>
              </a:spcBef>
              <a:spcAft>
                <a:spcPts val="0"/>
              </a:spcAft>
              <a:buClr>
                <a:schemeClr val="dk1"/>
              </a:buClr>
              <a:buSzPts val="2590"/>
              <a:buNone/>
            </a:pPr>
            <a:r>
              <a:t/>
            </a:r>
            <a:endParaRPr sz="2590"/>
          </a:p>
          <a:p>
            <a:pPr indent="-228600" lvl="0" marL="228600" rtl="0" algn="l">
              <a:lnSpc>
                <a:spcPct val="90000"/>
              </a:lnSpc>
              <a:spcBef>
                <a:spcPts val="1000"/>
              </a:spcBef>
              <a:spcAft>
                <a:spcPts val="0"/>
              </a:spcAft>
              <a:buClr>
                <a:schemeClr val="dk1"/>
              </a:buClr>
              <a:buSzPts val="2590"/>
              <a:buChar char="•"/>
            </a:pPr>
            <a:r>
              <a:rPr lang="en-US" sz="2590" u="sng"/>
              <a:t>Interpretation of a </a:t>
            </a:r>
            <a:r>
              <a:rPr lang="en-US" sz="2590" u="sng">
                <a:solidFill>
                  <a:srgbClr val="FF0000"/>
                </a:solidFill>
              </a:rPr>
              <a:t>categorical feature </a:t>
            </a:r>
            <a:r>
              <a:rPr lang="en-US" sz="2590" u="sng"/>
              <a:t>(“weathersit”): </a:t>
            </a:r>
            <a:endParaRPr sz="2590"/>
          </a:p>
          <a:p>
            <a:pPr indent="0" lvl="0" marL="0" rtl="0" algn="l">
              <a:lnSpc>
                <a:spcPct val="90000"/>
              </a:lnSpc>
              <a:spcBef>
                <a:spcPts val="1000"/>
              </a:spcBef>
              <a:spcAft>
                <a:spcPts val="0"/>
              </a:spcAft>
              <a:buClr>
                <a:schemeClr val="dk1"/>
              </a:buClr>
              <a:buSzPts val="2590"/>
              <a:buNone/>
            </a:pPr>
            <a:r>
              <a:rPr lang="en-US" sz="2590"/>
              <a:t>When it is raining, snowing or stormy, compared to good weather , the estimated number of bicycles is -1901.5 lower – (again assuming that all other features do not change. )</a:t>
            </a:r>
            <a:endParaRPr sz="2590"/>
          </a:p>
          <a:p>
            <a:pPr indent="0" lvl="0" marL="0" rtl="0" algn="l">
              <a:lnSpc>
                <a:spcPct val="90000"/>
              </a:lnSpc>
              <a:spcBef>
                <a:spcPts val="1000"/>
              </a:spcBef>
              <a:spcAft>
                <a:spcPts val="0"/>
              </a:spcAft>
              <a:buClr>
                <a:schemeClr val="dk1"/>
              </a:buClr>
              <a:buSzPts val="2590"/>
              <a:buNone/>
            </a:pPr>
            <a:r>
              <a:rPr lang="en-US" sz="2590"/>
              <a:t>When the weather is misty, the predicted number of bicycles is -379.4 lower compared to good weather, given all other features remain the same.</a:t>
            </a:r>
            <a:endParaRPr sz="259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317655" y="14723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Visible plot</a:t>
            </a:r>
            <a:endParaRPr/>
          </a:p>
        </p:txBody>
      </p:sp>
      <p:sp>
        <p:nvSpPr>
          <p:cNvPr id="421" name="Google Shape;421;p35"/>
          <p:cNvSpPr txBox="1"/>
          <p:nvPr>
            <p:ph idx="1" type="body"/>
          </p:nvPr>
        </p:nvSpPr>
        <p:spPr>
          <a:xfrm>
            <a:off x="517533" y="1563824"/>
            <a:ext cx="5578467" cy="817214"/>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rgbClr val="FF0000"/>
              </a:buClr>
              <a:buSzPts val="2170"/>
              <a:buChar char="•"/>
            </a:pPr>
            <a:r>
              <a:rPr lang="en-US" sz="2170">
                <a:solidFill>
                  <a:srgbClr val="FF0000"/>
                </a:solidFill>
              </a:rPr>
              <a:t>Weight Plot: </a:t>
            </a:r>
            <a:r>
              <a:rPr lang="en-US" sz="2170"/>
              <a:t>The information of the weight table (weight and variance estimates) </a:t>
            </a:r>
            <a:br>
              <a:rPr lang="en-US" sz="2170"/>
            </a:br>
            <a:endParaRPr sz="2170"/>
          </a:p>
        </p:txBody>
      </p:sp>
      <p:pic>
        <p:nvPicPr>
          <p:cNvPr descr="https://lh3.googleusercontent.com/8LNOPGFT75r162lCrSI3JaqyxJqhMde3Y1C54O9L_Xo0u4qJzsNmZvbyU4eIgUV_JdkVq9aeb4qdNeqaMeWotO5sm_5EzPK_muzmbksS3JJ9IynWwRN1m4N2r5JzTU3A3l46n_YJ" id="422" name="Google Shape;422;p35"/>
          <p:cNvPicPr preferRelativeResize="0"/>
          <p:nvPr/>
        </p:nvPicPr>
        <p:blipFill rotWithShape="1">
          <a:blip r:embed="rId3">
            <a:alphaModFix/>
          </a:blip>
          <a:srcRect b="0" l="0" r="0" t="0"/>
          <a:stretch/>
        </p:blipFill>
        <p:spPr>
          <a:xfrm>
            <a:off x="174780" y="2193616"/>
            <a:ext cx="5400675" cy="3952876"/>
          </a:xfrm>
          <a:prstGeom prst="rect">
            <a:avLst/>
          </a:prstGeom>
          <a:noFill/>
          <a:ln>
            <a:noFill/>
          </a:ln>
        </p:spPr>
      </p:pic>
      <p:sp>
        <p:nvSpPr>
          <p:cNvPr id="423" name="Google Shape;423;p35"/>
          <p:cNvSpPr/>
          <p:nvPr/>
        </p:nvSpPr>
        <p:spPr>
          <a:xfrm>
            <a:off x="6302677" y="1560217"/>
            <a:ext cx="568264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Effect Plot: </a:t>
            </a:r>
            <a:r>
              <a:rPr b="0" i="0" lang="en-US" sz="2000" u="sng" cap="none" strike="noStrike">
                <a:solidFill>
                  <a:schemeClr val="dk1"/>
                </a:solidFill>
                <a:latin typeface="Calibri"/>
                <a:ea typeface="Calibri"/>
                <a:cs typeface="Calibri"/>
                <a:sym typeface="Calibri"/>
              </a:rPr>
              <a:t>how much the combination of weight</a:t>
            </a:r>
            <a:r>
              <a:rPr b="0" i="0" lang="en-US" sz="2000" u="none" cap="none" strike="noStrike">
                <a:solidFill>
                  <a:schemeClr val="dk1"/>
                </a:solidFill>
                <a:latin typeface="Calibri"/>
                <a:ea typeface="Calibri"/>
                <a:cs typeface="Calibri"/>
                <a:sym typeface="Calibri"/>
              </a:rPr>
              <a:t> &amp;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Calibri"/>
                <a:ea typeface="Calibri"/>
                <a:cs typeface="Calibri"/>
                <a:sym typeface="Calibri"/>
              </a:rPr>
              <a:t>feature contributes to the predictions in your data</a:t>
            </a:r>
            <a:endParaRPr b="0" i="0" sz="2000" u="none" cap="none" strike="noStrike">
              <a:solidFill>
                <a:schemeClr val="dk1"/>
              </a:solidFill>
              <a:latin typeface="Calibri"/>
              <a:ea typeface="Calibri"/>
              <a:cs typeface="Calibri"/>
              <a:sym typeface="Calibri"/>
            </a:endParaRPr>
          </a:p>
        </p:txBody>
      </p:sp>
      <p:sp>
        <p:nvSpPr>
          <p:cNvPr id="424" name="Google Shape;424;p35"/>
          <p:cNvSpPr/>
          <p:nvPr/>
        </p:nvSpPr>
        <p:spPr>
          <a:xfrm>
            <a:off x="6096000" y="5982849"/>
            <a:ext cx="60960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which is the weight per feature times the feature value of an instance:</a:t>
            </a:r>
            <a:endParaRPr b="0" i="0" sz="2000" u="none" cap="none" strike="noStrike">
              <a:solidFill>
                <a:srgbClr val="333333"/>
              </a:solidFill>
              <a:latin typeface="Arial"/>
              <a:ea typeface="Arial"/>
              <a:cs typeface="Arial"/>
              <a:sym typeface="Arial"/>
            </a:endParaRPr>
          </a:p>
        </p:txBody>
      </p:sp>
      <p:pic>
        <p:nvPicPr>
          <p:cNvPr descr="https://lh5.googleusercontent.com/-sQbO5LIaMyDKLf2-BQ8gg7k07f7uDCQZNFIFOve6OhikypVtJXt2cM_SoF-yx5TBPSN7pZHc87HmQUR_AAZtqqpLNAN2HR-X1-9Y_JwSH-0qHUn4ScryFdrd5wwEVvp1-zlc4U9" id="425" name="Google Shape;425;p35"/>
          <p:cNvPicPr preferRelativeResize="0"/>
          <p:nvPr/>
        </p:nvPicPr>
        <p:blipFill rotWithShape="1">
          <a:blip r:embed="rId4">
            <a:alphaModFix/>
          </a:blip>
          <a:srcRect b="0" l="0" r="0" t="0"/>
          <a:stretch/>
        </p:blipFill>
        <p:spPr>
          <a:xfrm>
            <a:off x="6096000" y="2268103"/>
            <a:ext cx="5000625" cy="357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6"/>
          <p:cNvSpPr/>
          <p:nvPr/>
        </p:nvSpPr>
        <p:spPr>
          <a:xfrm>
            <a:off x="170986" y="1116233"/>
            <a:ext cx="609600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Explain Individual Predictions</a:t>
            </a:r>
            <a:endParaRPr b="0" i="0" sz="2000" u="none" cap="none" strike="noStrike">
              <a:solidFill>
                <a:srgbClr val="FF0000"/>
              </a:solidFill>
              <a:latin typeface="Calibri"/>
              <a:ea typeface="Calibri"/>
              <a:cs typeface="Calibri"/>
              <a:sym typeface="Calibri"/>
            </a:endParaRPr>
          </a:p>
        </p:txBody>
      </p:sp>
      <p:sp>
        <p:nvSpPr>
          <p:cNvPr id="432" name="Google Shape;432;p36"/>
          <p:cNvSpPr/>
          <p:nvPr/>
        </p:nvSpPr>
        <p:spPr>
          <a:xfrm>
            <a:off x="170986" y="1589269"/>
            <a:ext cx="4947424"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only makes sense in comparison to the distribution of the effect for each feature.</a:t>
            </a:r>
            <a:endParaRPr b="0" i="0" sz="1400" u="none" cap="none" strike="noStrike">
              <a:solidFill>
                <a:schemeClr val="dk1"/>
              </a:solidFill>
              <a:latin typeface="Calibri"/>
              <a:ea typeface="Calibri"/>
              <a:cs typeface="Calibri"/>
              <a:sym typeface="Calibri"/>
            </a:endParaRPr>
          </a:p>
        </p:txBody>
      </p:sp>
      <p:sp>
        <p:nvSpPr>
          <p:cNvPr id="433" name="Google Shape;433;p36"/>
          <p:cNvSpPr/>
          <p:nvPr/>
        </p:nvSpPr>
        <p:spPr>
          <a:xfrm>
            <a:off x="170986" y="6116354"/>
            <a:ext cx="60960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“WORKING DAY” of feature “workingday”, the effect is, 124.9.</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“temperature” of 1.6 degrees Celsius, the effect is 177.6 (1.6*110.7). </a:t>
            </a:r>
            <a:endParaRPr b="0" i="0" sz="1400" u="none" cap="none" strike="noStrike">
              <a:solidFill>
                <a:schemeClr val="dk1"/>
              </a:solidFill>
              <a:latin typeface="Calibri"/>
              <a:ea typeface="Calibri"/>
              <a:cs typeface="Calibri"/>
              <a:sym typeface="Calibri"/>
            </a:endParaRPr>
          </a:p>
        </p:txBody>
      </p:sp>
      <p:pic>
        <p:nvPicPr>
          <p:cNvPr descr="https://lh3.googleusercontent.com/wWavurXT4P0Dnn_h3EhrZZr3yAOkcM3yzaw1PjruJnxBHXI8OyUGSoG1S8R6sntpghWVpNZE7-PlxEqky9QP_ZUhlqTT_BYOCGjIehC4fuEB7vd_cHyue93ttNDZnNWGuActfkZO" id="434" name="Google Shape;434;p36"/>
          <p:cNvPicPr preferRelativeResize="0"/>
          <p:nvPr/>
        </p:nvPicPr>
        <p:blipFill rotWithShape="1">
          <a:blip r:embed="rId3">
            <a:alphaModFix/>
          </a:blip>
          <a:srcRect b="0" l="0" r="0" t="0"/>
          <a:stretch/>
        </p:blipFill>
        <p:spPr>
          <a:xfrm>
            <a:off x="341972" y="2216193"/>
            <a:ext cx="4038600" cy="3638551"/>
          </a:xfrm>
          <a:prstGeom prst="rect">
            <a:avLst/>
          </a:prstGeom>
          <a:noFill/>
          <a:ln>
            <a:noFill/>
          </a:ln>
        </p:spPr>
      </p:pic>
      <p:pic>
        <p:nvPicPr>
          <p:cNvPr descr="https://lh6.googleusercontent.com/ECgQeSDngwa5JLpWUEMGkJqjdimeAZjStnLAwglbF9CW2EaQU3HZh5jBtvFQFsD7yuWqgo55A4G9hgim6qbN0XNpvKBVTI0IGYojwsJh5u1RTWvXQiKKpyOai_W0rWPowbXknxtu" id="435" name="Google Shape;435;p36"/>
          <p:cNvPicPr preferRelativeResize="0"/>
          <p:nvPr/>
        </p:nvPicPr>
        <p:blipFill rotWithShape="1">
          <a:blip r:embed="rId4">
            <a:alphaModFix/>
          </a:blip>
          <a:srcRect b="0" l="0" r="0" t="0"/>
          <a:stretch/>
        </p:blipFill>
        <p:spPr>
          <a:xfrm>
            <a:off x="4903943" y="2877799"/>
            <a:ext cx="3990975" cy="1933576"/>
          </a:xfrm>
          <a:prstGeom prst="rect">
            <a:avLst/>
          </a:prstGeom>
          <a:noFill/>
          <a:ln>
            <a:noFill/>
          </a:ln>
        </p:spPr>
      </p:pic>
      <p:pic>
        <p:nvPicPr>
          <p:cNvPr descr="https://lh5.googleusercontent.com/nSVD-Qc9h-KcM6NhsqfCH-R_v8gZRDiFWW86PJ-mRICXVMr6Q1ZNYZfChiML7a5CO-6H5FdEjnrZDAJkbtXabbZyj6oQXsDz3aUMDJlXjdKBUirQxqgQVm-Z2x5g9XmF6UpBKGH7" id="436" name="Google Shape;436;p36"/>
          <p:cNvPicPr preferRelativeResize="0"/>
          <p:nvPr/>
        </p:nvPicPr>
        <p:blipFill rotWithShape="1">
          <a:blip r:embed="rId5">
            <a:alphaModFix/>
          </a:blip>
          <a:srcRect b="0" l="0" r="0" t="0"/>
          <a:stretch/>
        </p:blipFill>
        <p:spPr>
          <a:xfrm>
            <a:off x="4818218" y="4960518"/>
            <a:ext cx="4076700" cy="390525"/>
          </a:xfrm>
          <a:prstGeom prst="rect">
            <a:avLst/>
          </a:prstGeom>
          <a:noFill/>
          <a:ln>
            <a:noFill/>
          </a:ln>
        </p:spPr>
      </p:pic>
      <p:sp>
        <p:nvSpPr>
          <p:cNvPr id="437" name="Google Shape;437;p36"/>
          <p:cNvSpPr txBox="1"/>
          <p:nvPr/>
        </p:nvSpPr>
        <p:spPr>
          <a:xfrm>
            <a:off x="4514928" y="4148928"/>
            <a:ext cx="77803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438" name="Google Shape;438;p36"/>
          <p:cNvSpPr/>
          <p:nvPr/>
        </p:nvSpPr>
        <p:spPr>
          <a:xfrm>
            <a:off x="9717153" y="4333594"/>
            <a:ext cx="80887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effect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descr="https://lh4.googleusercontent.com/96xRR3iV1vPLESaN7sZfefi8QPZSt9up0nhCg5ytTV38LFnt1Kn7x-VUbEl4-dGlF5GEYzqSLIht3zDZiJTCHdDXQQec9TksvXInln6eYUb1Hj1jSwd0ljgxJ4C-bDhJH9QYXYdk" id="444" name="Google Shape;444;p37"/>
          <p:cNvPicPr preferRelativeResize="0"/>
          <p:nvPr/>
        </p:nvPicPr>
        <p:blipFill rotWithShape="1">
          <a:blip r:embed="rId3">
            <a:alphaModFix/>
          </a:blip>
          <a:srcRect b="0" l="0" r="0" t="0"/>
          <a:stretch/>
        </p:blipFill>
        <p:spPr>
          <a:xfrm>
            <a:off x="123787" y="2008652"/>
            <a:ext cx="3676650" cy="2286001"/>
          </a:xfrm>
          <a:prstGeom prst="rect">
            <a:avLst/>
          </a:prstGeom>
          <a:noFill/>
          <a:ln>
            <a:noFill/>
          </a:ln>
        </p:spPr>
      </p:pic>
      <p:sp>
        <p:nvSpPr>
          <p:cNvPr id="445" name="Google Shape;445;p37"/>
          <p:cNvSpPr/>
          <p:nvPr/>
        </p:nvSpPr>
        <p:spPr>
          <a:xfrm>
            <a:off x="5166732" y="2008652"/>
            <a:ext cx="6096000" cy="1477328"/>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You can also consider lambda as a parameter to control the interpretability of the model. </a:t>
            </a:r>
            <a:endParaRPr b="0" i="0" sz="1800" u="none" cap="none" strike="noStrike">
              <a:solidFill>
                <a:schemeClr val="dk1"/>
              </a:solidFill>
              <a:latin typeface="Calibri"/>
              <a:ea typeface="Calibri"/>
              <a:cs typeface="Calibri"/>
              <a:sym typeface="Calibri"/>
            </a:endParaRPr>
          </a:p>
          <a:p>
            <a:pPr indent="-1143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 larger the penalization, the fewer features are present in the model (because their weights are zero) and the better the model can be interpreted.</a:t>
            </a:r>
            <a:endParaRPr b="0" i="0" sz="1800" u="none" cap="none" strike="noStrike">
              <a:solidFill>
                <a:srgbClr val="000000"/>
              </a:solidFill>
              <a:latin typeface="Arial"/>
              <a:ea typeface="Arial"/>
              <a:cs typeface="Arial"/>
              <a:sym typeface="Arial"/>
            </a:endParaRPr>
          </a:p>
        </p:txBody>
      </p:sp>
      <p:sp>
        <p:nvSpPr>
          <p:cNvPr id="446" name="Google Shape;446;p37"/>
          <p:cNvSpPr/>
          <p:nvPr/>
        </p:nvSpPr>
        <p:spPr>
          <a:xfrm>
            <a:off x="5534723" y="4294653"/>
            <a:ext cx="6096000" cy="1723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Arial"/>
                <a:ea typeface="Arial"/>
                <a:cs typeface="Arial"/>
                <a:sym typeface="Arial"/>
              </a:rPr>
              <a:t>E.g.:</a:t>
            </a:r>
            <a:endParaRPr b="0"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predict bicycle rentals using Lasso, Let us first set the number to 2 features:</a:t>
            </a:r>
            <a:endParaRPr b="0"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The first two features with non-zero weights in the Lasso path are temperature (“temp”) and the time trend (“days_since_2011”).</a:t>
            </a:r>
            <a:endParaRPr b="0" i="0" sz="1800" u="none" cap="none" strike="noStrike">
              <a:solidFill>
                <a:srgbClr val="0070C0"/>
              </a:solidFill>
              <a:latin typeface="Calibri"/>
              <a:ea typeface="Calibri"/>
              <a:cs typeface="Calibri"/>
              <a:sym typeface="Calibri"/>
            </a:endParaRPr>
          </a:p>
        </p:txBody>
      </p:sp>
      <p:sp>
        <p:nvSpPr>
          <p:cNvPr id="447" name="Google Shape;447;p37"/>
          <p:cNvSpPr/>
          <p:nvPr/>
        </p:nvSpPr>
        <p:spPr>
          <a:xfrm>
            <a:off x="387910" y="846822"/>
            <a:ext cx="114486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0000"/>
                </a:solidFill>
                <a:latin typeface="Arial"/>
                <a:ea typeface="Arial"/>
                <a:cs typeface="Arial"/>
                <a:sym typeface="Arial"/>
              </a:rPr>
              <a:t>Lasso</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Logistic Regression</a:t>
            </a:r>
            <a:endParaRPr b="1"/>
          </a:p>
        </p:txBody>
      </p:sp>
      <p:sp>
        <p:nvSpPr>
          <p:cNvPr id="453" name="Google Shape;453;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US"/>
              <a:t>Numerical feature: </a:t>
            </a:r>
            <a:endParaRPr/>
          </a:p>
          <a:p>
            <a:pPr indent="0" lvl="1" marL="457200" rtl="0" algn="l">
              <a:lnSpc>
                <a:spcPct val="90000"/>
              </a:lnSpc>
              <a:spcBef>
                <a:spcPts val="500"/>
              </a:spcBef>
              <a:spcAft>
                <a:spcPts val="0"/>
              </a:spcAft>
              <a:buClr>
                <a:schemeClr val="dk1"/>
              </a:buClr>
              <a:buSzPts val="2400"/>
              <a:buNone/>
            </a:pPr>
            <a:r>
              <a:rPr lang="en-US"/>
              <a:t>Increase the value of feature xj by one unit, the </a:t>
            </a:r>
            <a:r>
              <a:rPr lang="en-US" u="sng"/>
              <a:t>estimated odds </a:t>
            </a:r>
            <a:r>
              <a:rPr lang="en-US"/>
              <a:t>change by a factor of</a:t>
            </a:r>
            <a:r>
              <a:rPr b="1" lang="en-US" u="sng"/>
              <a:t> exp(βj)</a:t>
            </a:r>
            <a:endParaRPr/>
          </a:p>
          <a:p>
            <a:pPr indent="-228600" lvl="0" marL="228600" rtl="0" algn="l">
              <a:lnSpc>
                <a:spcPct val="90000"/>
              </a:lnSpc>
              <a:spcBef>
                <a:spcPts val="1000"/>
              </a:spcBef>
              <a:spcAft>
                <a:spcPts val="0"/>
              </a:spcAft>
              <a:buClr>
                <a:schemeClr val="dk1"/>
              </a:buClr>
              <a:buSzPts val="2800"/>
              <a:buChar char="•"/>
            </a:pPr>
            <a:r>
              <a:rPr b="1" lang="en-US"/>
              <a:t>Binary categorical feature:</a:t>
            </a:r>
            <a:r>
              <a:rPr lang="en-US"/>
              <a:t> </a:t>
            </a:r>
            <a:endParaRPr/>
          </a:p>
          <a:p>
            <a:pPr indent="0" lvl="0" marL="0" rtl="0" algn="l">
              <a:lnSpc>
                <a:spcPct val="90000"/>
              </a:lnSpc>
              <a:spcBef>
                <a:spcPts val="1000"/>
              </a:spcBef>
              <a:spcAft>
                <a:spcPts val="0"/>
              </a:spcAft>
              <a:buClr>
                <a:schemeClr val="dk1"/>
              </a:buClr>
              <a:buSzPts val="2800"/>
              <a:buNone/>
            </a:pPr>
            <a:r>
              <a:rPr lang="en-US"/>
              <a:t>     </a:t>
            </a:r>
            <a:r>
              <a:rPr lang="en-US" sz="2400"/>
              <a:t>Changing the feature xj from the reference category to the other category changes the estimated odds by a factor of exp(βj).</a:t>
            </a:r>
            <a:endParaRPr/>
          </a:p>
          <a:p>
            <a:pPr indent="0" lvl="0" marL="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Decision Tree</a:t>
            </a:r>
            <a:endParaRPr b="1"/>
          </a:p>
        </p:txBody>
      </p:sp>
      <p:sp>
        <p:nvSpPr>
          <p:cNvPr id="459" name="Google Shape;459;p39"/>
          <p:cNvSpPr/>
          <p:nvPr/>
        </p:nvSpPr>
        <p:spPr>
          <a:xfrm>
            <a:off x="838199" y="1820540"/>
            <a:ext cx="9554737" cy="31085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Reach the leaf node, the node tells you the predicted outcome. All the edges are connected by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Template: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If feature x is [smaller/bigger] than threshold c AND … then the predicted outcome is the mean value of y of the instances in that node.</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descr="https://lh3.googleusercontent.com/XGRhMIe0PFyPyyS1RC8kemN4dbIAYtizV4-PF2zC4VaazE8t39IHwkS8_1YWn0oMoZ-o-2J8tBmItOm3srux1WZX_zzrhWGJcJuU2WoYSyiC81eQErfBPv4CQY5YAHh97F4mBR9b" id="464" name="Google Shape;464;p40"/>
          <p:cNvPicPr preferRelativeResize="0"/>
          <p:nvPr/>
        </p:nvPicPr>
        <p:blipFill rotWithShape="1">
          <a:blip r:embed="rId3">
            <a:alphaModFix/>
          </a:blip>
          <a:srcRect b="0" l="0" r="0" t="0"/>
          <a:stretch/>
        </p:blipFill>
        <p:spPr>
          <a:xfrm>
            <a:off x="157241" y="1694559"/>
            <a:ext cx="4800600" cy="3086101"/>
          </a:xfrm>
          <a:prstGeom prst="rect">
            <a:avLst/>
          </a:prstGeom>
          <a:noFill/>
          <a:ln>
            <a:noFill/>
          </a:ln>
        </p:spPr>
      </p:pic>
      <p:pic>
        <p:nvPicPr>
          <p:cNvPr descr="https://lh4.googleusercontent.com/RTopZbgn4fsNr8baxDIAeB6XdjPtIoQMTqLLoY7bgLxaMFcf7JdZKchgze-bNEAsmp5tMzwbb_RQweuGo2wxcVWRklh-kZ-Qw2v4KMpW7pwMIFDGYW6UBghDsATielqznlppX7X1" id="465" name="Google Shape;465;p40"/>
          <p:cNvPicPr preferRelativeResize="0"/>
          <p:nvPr/>
        </p:nvPicPr>
        <p:blipFill rotWithShape="1">
          <a:blip r:embed="rId4">
            <a:alphaModFix/>
          </a:blip>
          <a:srcRect b="0" l="0" r="0" t="0"/>
          <a:stretch/>
        </p:blipFill>
        <p:spPr>
          <a:xfrm>
            <a:off x="6198870" y="1606244"/>
            <a:ext cx="5466417" cy="4341496"/>
          </a:xfrm>
          <a:prstGeom prst="rect">
            <a:avLst/>
          </a:prstGeom>
          <a:noFill/>
          <a:ln>
            <a:noFill/>
          </a:ln>
        </p:spPr>
      </p:pic>
      <p:sp>
        <p:nvSpPr>
          <p:cNvPr id="466" name="Google Shape;466;p40"/>
          <p:cNvSpPr/>
          <p:nvPr/>
        </p:nvSpPr>
        <p:spPr>
          <a:xfrm>
            <a:off x="6579870" y="959913"/>
            <a:ext cx="60960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Arial"/>
                <a:ea typeface="Arial"/>
                <a:cs typeface="Arial"/>
                <a:sym typeface="Arial"/>
              </a:rPr>
              <a:t>The feature importance tells us how much a feature helped to improve the purity of all nodes.</a:t>
            </a:r>
            <a:endParaRPr b="0" i="0" sz="1800" u="none" cap="none" strike="noStrike">
              <a:solidFill>
                <a:schemeClr val="dk1"/>
              </a:solidFill>
              <a:latin typeface="Calibri"/>
              <a:ea typeface="Calibri"/>
              <a:cs typeface="Calibri"/>
              <a:sym typeface="Calibri"/>
            </a:endParaRPr>
          </a:p>
        </p:txBody>
      </p:sp>
      <p:sp>
        <p:nvSpPr>
          <p:cNvPr id="467" name="Google Shape;467;p40"/>
          <p:cNvSpPr/>
          <p:nvPr/>
        </p:nvSpPr>
        <p:spPr>
          <a:xfrm>
            <a:off x="6579870" y="5947740"/>
            <a:ext cx="60960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1800"/>
              <a:buFont typeface="Arial"/>
              <a:buChar char="•"/>
            </a:pPr>
            <a:r>
              <a:rPr b="0" i="0" lang="en-US" sz="1800" u="none" cap="none" strike="noStrike">
                <a:solidFill>
                  <a:srgbClr val="333333"/>
                </a:solidFill>
                <a:latin typeface="Arial"/>
                <a:ea typeface="Arial"/>
                <a:cs typeface="Arial"/>
                <a:sym typeface="Arial"/>
              </a:rPr>
              <a:t>shows that the time trend is far more important than temperature.</a:t>
            </a:r>
            <a:endParaRPr b="0" i="0" sz="1800" u="none" cap="none" strike="noStrike">
              <a:solidFill>
                <a:srgbClr val="333333"/>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K-Nearest Neighbors</a:t>
            </a:r>
            <a:endParaRPr b="1"/>
          </a:p>
        </p:txBody>
      </p:sp>
      <p:sp>
        <p:nvSpPr>
          <p:cNvPr id="473" name="Google Shape;473;p41"/>
          <p:cNvSpPr/>
          <p:nvPr/>
        </p:nvSpPr>
        <p:spPr>
          <a:xfrm>
            <a:off x="838200" y="1321356"/>
            <a:ext cx="60960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Arial"/>
                <a:ea typeface="Arial"/>
                <a:cs typeface="Arial"/>
                <a:sym typeface="Arial"/>
              </a:rPr>
              <a:t>an instance-based learning algorithm. </a:t>
            </a:r>
            <a:endParaRPr b="0" i="0" sz="1800" u="none" cap="none" strike="noStrike">
              <a:solidFill>
                <a:schemeClr val="dk1"/>
              </a:solidFill>
              <a:latin typeface="Calibri"/>
              <a:ea typeface="Calibri"/>
              <a:cs typeface="Calibri"/>
              <a:sym typeface="Calibri"/>
            </a:endParaRPr>
          </a:p>
        </p:txBody>
      </p:sp>
      <p:sp>
        <p:nvSpPr>
          <p:cNvPr id="474" name="Google Shape;474;p41"/>
          <p:cNvSpPr/>
          <p:nvPr/>
        </p:nvSpPr>
        <p:spPr>
          <a:xfrm>
            <a:off x="838200" y="1835765"/>
            <a:ext cx="113538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Arial"/>
                <a:ea typeface="Arial"/>
                <a:cs typeface="Arial"/>
                <a:sym typeface="Arial"/>
              </a:rPr>
              <a:t>if you have </a:t>
            </a:r>
            <a:r>
              <a:rPr b="0" i="0" lang="en-US" sz="1800" u="sng" cap="none" strike="noStrike">
                <a:solidFill>
                  <a:srgbClr val="333333"/>
                </a:solidFill>
                <a:latin typeface="Arial"/>
                <a:ea typeface="Arial"/>
                <a:cs typeface="Arial"/>
                <a:sym typeface="Arial"/>
              </a:rPr>
              <a:t>few features </a:t>
            </a:r>
            <a:r>
              <a:rPr b="0" i="0" lang="en-US" sz="1800" u="none" cap="none" strike="noStrike">
                <a:solidFill>
                  <a:srgbClr val="333333"/>
                </a:solidFill>
                <a:latin typeface="Arial"/>
                <a:ea typeface="Arial"/>
                <a:cs typeface="Arial"/>
                <a:sym typeface="Arial"/>
              </a:rPr>
              <a:t>or a way to reduce your instance to the most important features, presenting the k-nearest neighbors can give you good explanations.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WHY-Zero</a:t>
            </a:r>
            <a:endParaRPr/>
          </a:p>
        </p:txBody>
      </p:sp>
      <p:sp>
        <p:nvSpPr>
          <p:cNvPr id="108" name="Google Shape;10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“Why did my dog bite me even though it has never done so before?” </a:t>
            </a:r>
            <a:r>
              <a:rPr lang="en-US">
                <a:solidFill>
                  <a:srgbClr val="548135"/>
                </a:solidFill>
              </a:rPr>
              <a:t>“The dog was under stress and bit.” </a:t>
            </a:r>
            <a:endParaRPr>
              <a:solidFill>
                <a:srgbClr val="548135"/>
              </a:solidFill>
            </a:endParaRPr>
          </a:p>
          <a:p>
            <a:pPr indent="0" lvl="0" marL="0" rtl="0" algn="l">
              <a:lnSpc>
                <a:spcPct val="90000"/>
              </a:lnSpc>
              <a:spcBef>
                <a:spcPts val="1000"/>
              </a:spcBef>
              <a:spcAft>
                <a:spcPts val="0"/>
              </a:spcAft>
              <a:buClr>
                <a:schemeClr val="dk1"/>
              </a:buClr>
              <a:buSzPts val="2800"/>
              <a:buNone/>
            </a:pPr>
            <a:r>
              <a:t/>
            </a:r>
            <a:endParaRPr>
              <a:solidFill>
                <a:srgbClr val="548135"/>
              </a:solidFill>
            </a:endParaRPr>
          </a:p>
          <a:p>
            <a:pPr indent="-228600" lvl="0" marL="228600" rtl="0" algn="l">
              <a:lnSpc>
                <a:spcPct val="90000"/>
              </a:lnSpc>
              <a:spcBef>
                <a:spcPts val="1000"/>
              </a:spcBef>
              <a:spcAft>
                <a:spcPts val="0"/>
              </a:spcAft>
              <a:buClr>
                <a:schemeClr val="dk1"/>
              </a:buClr>
              <a:buSzPts val="2800"/>
              <a:buChar char="•"/>
            </a:pPr>
            <a:r>
              <a:rPr lang="en-US"/>
              <a:t> Amazon recommend some product:</a:t>
            </a:r>
            <a:endParaRPr/>
          </a:p>
          <a:p>
            <a:pPr indent="0" lvl="0" marL="0" rtl="0" algn="l">
              <a:lnSpc>
                <a:spcPct val="90000"/>
              </a:lnSpc>
              <a:spcBef>
                <a:spcPts val="1000"/>
              </a:spcBef>
              <a:spcAft>
                <a:spcPts val="0"/>
              </a:spcAft>
              <a:buClr>
                <a:srgbClr val="548135"/>
              </a:buClr>
              <a:buSzPts val="2800"/>
              <a:buNone/>
            </a:pPr>
            <a:r>
              <a:rPr lang="en-US">
                <a:solidFill>
                  <a:srgbClr val="548135"/>
                </a:solidFill>
              </a:rPr>
              <a:t>“It is based on frequently purchased product combinations” </a:t>
            </a:r>
            <a:endParaRPr>
              <a:solidFill>
                <a:srgbClr val="548135"/>
              </a:solidFill>
            </a:endParaRPr>
          </a:p>
          <a:p>
            <a:pPr indent="0" lvl="0" marL="0" rtl="0" algn="l">
              <a:lnSpc>
                <a:spcPct val="90000"/>
              </a:lnSpc>
              <a:spcBef>
                <a:spcPts val="1000"/>
              </a:spcBef>
              <a:spcAft>
                <a:spcPts val="0"/>
              </a:spcAft>
              <a:buClr>
                <a:schemeClr val="dk1"/>
              </a:buClr>
              <a:buSzPts val="2800"/>
              <a:buNone/>
            </a:pPr>
            <a:r>
              <a:t/>
            </a:r>
            <a:endParaRPr>
              <a:solidFill>
                <a:srgbClr val="548135"/>
              </a:solidFill>
            </a:endParaRPr>
          </a:p>
          <a:p>
            <a:pPr indent="-228600" lvl="0" marL="228600" rtl="0" algn="l">
              <a:lnSpc>
                <a:spcPct val="90000"/>
              </a:lnSpc>
              <a:spcBef>
                <a:spcPts val="1000"/>
              </a:spcBef>
              <a:spcAft>
                <a:spcPts val="0"/>
              </a:spcAft>
              <a:buClr>
                <a:schemeClr val="dk1"/>
              </a:buClr>
              <a:buSzPts val="2800"/>
              <a:buChar char="•"/>
            </a:pPr>
            <a:r>
              <a:rPr lang="en-US"/>
              <a:t> Rejects a loan application from applicants?</a:t>
            </a:r>
            <a:endParaRPr/>
          </a:p>
          <a:p>
            <a:pPr indent="0" lvl="0" marL="0" rtl="0" algn="l">
              <a:lnSpc>
                <a:spcPct val="90000"/>
              </a:lnSpc>
              <a:spcBef>
                <a:spcPts val="1000"/>
              </a:spcBef>
              <a:spcAft>
                <a:spcPts val="0"/>
              </a:spcAft>
              <a:buClr>
                <a:srgbClr val="FF0000"/>
              </a:buClr>
              <a:buSzPts val="2800"/>
              <a:buNone/>
            </a:pPr>
            <a:r>
              <a:rPr lang="en-US">
                <a:solidFill>
                  <a:srgbClr val="FF0000"/>
                </a:solidFill>
              </a:rPr>
              <a:t>“…”</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2"/>
          <p:cNvSpPr/>
          <p:nvPr/>
        </p:nvSpPr>
        <p:spPr>
          <a:xfrm>
            <a:off x="3048000" y="2967335"/>
            <a:ext cx="6096000"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Model-Agnostic Methods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Feature Importance</a:t>
            </a:r>
            <a:endParaRPr/>
          </a:p>
        </p:txBody>
      </p:sp>
      <p:sp>
        <p:nvSpPr>
          <p:cNvPr id="485" name="Google Shape;48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feature is “important” if shuffling its values increases the model error, (because in this case the model relied on the feature for the prediction.)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descr="https://lh6.googleusercontent.com/nn0BHSyJLisV1YqWiy0XWcARc92YwWMmn3da7TXcPAfgPRDYcSn70KTqR7rJlYffqxtW0ylawRhP6oH1DEj0OuOZMmcpusDJsLAGiHtul1iuugb05-rmyR-yPJsyTOlGQ95ElnGX" id="490" name="Google Shape;490;p44"/>
          <p:cNvPicPr preferRelativeResize="0"/>
          <p:nvPr/>
        </p:nvPicPr>
        <p:blipFill rotWithShape="1">
          <a:blip r:embed="rId3">
            <a:alphaModFix/>
          </a:blip>
          <a:srcRect b="0" l="0" r="0" t="0"/>
          <a:stretch/>
        </p:blipFill>
        <p:spPr>
          <a:xfrm>
            <a:off x="257601" y="855933"/>
            <a:ext cx="6343650" cy="4572000"/>
          </a:xfrm>
          <a:prstGeom prst="rect">
            <a:avLst/>
          </a:prstGeom>
          <a:noFill/>
          <a:ln>
            <a:noFill/>
          </a:ln>
        </p:spPr>
      </p:pic>
      <p:sp>
        <p:nvSpPr>
          <p:cNvPr id="491" name="Google Shape;491;p44"/>
          <p:cNvSpPr/>
          <p:nvPr/>
        </p:nvSpPr>
        <p:spPr>
          <a:xfrm>
            <a:off x="257601" y="5539445"/>
            <a:ext cx="6698437"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77777"/>
                </a:solidFill>
                <a:latin typeface="Arial"/>
                <a:ea typeface="Arial"/>
                <a:cs typeface="Arial"/>
                <a:sym typeface="Arial"/>
              </a:rPr>
              <a:t>The most important feature was Age: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55A11"/>
                </a:solidFill>
                <a:latin typeface="Arial"/>
                <a:ea typeface="Arial"/>
                <a:cs typeface="Arial"/>
                <a:sym typeface="Arial"/>
              </a:rPr>
              <a:t>The feature with the highest importance was Age associated with an error increase of 5.76 after permutation.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77777"/>
                </a:solidFill>
                <a:latin typeface="Arial"/>
                <a:ea typeface="Arial"/>
                <a:cs typeface="Arial"/>
                <a:sym typeface="Arial"/>
              </a:rPr>
              <a:t>The least important was STD..Time.Since.last.diagnosis.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Partial Dependence Plot (PDP)</a:t>
            </a:r>
            <a:endParaRPr/>
          </a:p>
        </p:txBody>
      </p:sp>
      <p:sp>
        <p:nvSpPr>
          <p:cNvPr id="497" name="Google Shape;49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Can show whether the relationship between the target and a feature is linear, monotonous or more complex?</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For classification:</a:t>
            </a:r>
            <a:endParaRPr/>
          </a:p>
          <a:p>
            <a:pPr indent="0" lvl="0" marL="0" rtl="0" algn="l">
              <a:lnSpc>
                <a:spcPct val="90000"/>
              </a:lnSpc>
              <a:spcBef>
                <a:spcPts val="1000"/>
              </a:spcBef>
              <a:spcAft>
                <a:spcPts val="0"/>
              </a:spcAft>
              <a:buClr>
                <a:schemeClr val="dk1"/>
              </a:buClr>
              <a:buSzPts val="2800"/>
              <a:buNone/>
            </a:pPr>
            <a:r>
              <a:rPr lang="en-US"/>
              <a:t>Where the machine learning model outputs probabilities, the PDP </a:t>
            </a:r>
            <a:r>
              <a:rPr lang="en-US" u="sng"/>
              <a:t>displays the probability for a certain class given different values for feature(s) in S</a:t>
            </a:r>
            <a:r>
              <a:rPr lang="en-US"/>
              <a:t>. </a:t>
            </a:r>
            <a:endParaRPr/>
          </a:p>
          <a:p>
            <a:pPr indent="-228600" lvl="0" marL="228600" rtl="0" algn="l">
              <a:lnSpc>
                <a:spcPct val="90000"/>
              </a:lnSpc>
              <a:spcBef>
                <a:spcPts val="1000"/>
              </a:spcBef>
              <a:spcAft>
                <a:spcPts val="0"/>
              </a:spcAft>
              <a:buClr>
                <a:schemeClr val="dk1"/>
              </a:buClr>
              <a:buSzPts val="2800"/>
              <a:buChar char="•"/>
            </a:pPr>
            <a:r>
              <a:rPr lang="en-US"/>
              <a:t>Multiple classes is to draw one line or plot per class.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https://lh4.googleusercontent.com/Unu_QhnTfoMpJQOdi5DSxzhZ9G2SzZsEC3QBEfhRvMBIPJB2ewvSt5a4-BfEFL2YebntBM8xq0yW12hICebmP0eE4dHW83HEqJVIH6cxvlIcwiBOpc-1jS-QJDNSyM6B8x_X1Z1q" id="503" name="Google Shape;503;p46"/>
          <p:cNvPicPr preferRelativeResize="0"/>
          <p:nvPr/>
        </p:nvPicPr>
        <p:blipFill rotWithShape="1">
          <a:blip r:embed="rId3">
            <a:alphaModFix/>
          </a:blip>
          <a:srcRect b="0" l="0" r="0" t="0"/>
          <a:stretch/>
        </p:blipFill>
        <p:spPr>
          <a:xfrm>
            <a:off x="838200" y="2068976"/>
            <a:ext cx="4572000" cy="3124201"/>
          </a:xfrm>
          <a:prstGeom prst="rect">
            <a:avLst/>
          </a:prstGeom>
          <a:noFill/>
          <a:ln>
            <a:noFill/>
          </a:ln>
        </p:spPr>
      </p:pic>
      <p:sp>
        <p:nvSpPr>
          <p:cNvPr id="504" name="Google Shape;504;p46"/>
          <p:cNvSpPr/>
          <p:nvPr/>
        </p:nvSpPr>
        <p:spPr>
          <a:xfrm>
            <a:off x="1019455" y="5417576"/>
            <a:ext cx="457522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The largest differences can be seen in the temperature.</a:t>
            </a:r>
            <a:endParaRPr b="0" i="0" sz="1400" u="none" cap="none" strike="noStrike">
              <a:solidFill>
                <a:schemeClr val="dk1"/>
              </a:solidFill>
              <a:latin typeface="Calibri"/>
              <a:ea typeface="Calibri"/>
              <a:cs typeface="Calibri"/>
              <a:sym typeface="Calibri"/>
            </a:endParaRPr>
          </a:p>
        </p:txBody>
      </p:sp>
      <p:pic>
        <p:nvPicPr>
          <p:cNvPr descr="https://lh4.googleusercontent.com/ZCwvWtvcf6KGWHXx5qRFoLKUT767ttVzcj0EbA5TV_yvlVxW5HMV1DY_YdFF2Wp3lHy63p6MdwlbrJ0gFRRox6PfyhZMrvmdOWLKJhi3hmKkIlT5em7-FfN1jmt5nB-gJqfKpOLo" id="505" name="Google Shape;505;p46"/>
          <p:cNvPicPr preferRelativeResize="0"/>
          <p:nvPr/>
        </p:nvPicPr>
        <p:blipFill rotWithShape="1">
          <a:blip r:embed="rId4">
            <a:alphaModFix/>
          </a:blip>
          <a:srcRect b="0" l="0" r="0" t="0"/>
          <a:stretch/>
        </p:blipFill>
        <p:spPr>
          <a:xfrm>
            <a:off x="6569192" y="2085313"/>
            <a:ext cx="4867275" cy="3486151"/>
          </a:xfrm>
          <a:prstGeom prst="rect">
            <a:avLst/>
          </a:prstGeom>
          <a:noFill/>
          <a:ln>
            <a:noFill/>
          </a:ln>
        </p:spPr>
      </p:pic>
      <p:sp>
        <p:nvSpPr>
          <p:cNvPr id="506" name="Google Shape;506;p46"/>
          <p:cNvSpPr/>
          <p:nvPr/>
        </p:nvSpPr>
        <p:spPr>
          <a:xfrm>
            <a:off x="5954829" y="5725353"/>
            <a:ext cx="6096000"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PDPs for the bike count prediction model and the seasonss. Unexpectedly all seasons show the same effect, only for spring the model predicts less bicycle rentals.</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Individual Conditional Expectation (ICE)</a:t>
            </a:r>
            <a:endParaRPr/>
          </a:p>
        </p:txBody>
      </p:sp>
      <p:sp>
        <p:nvSpPr>
          <p:cNvPr id="512" name="Google Shape;512;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display one line per instance that shows how the instance’s prediction changes when a feature changes.</a:t>
            </a:r>
            <a:endParaRPr/>
          </a:p>
          <a:p>
            <a:pPr indent="-228600" lvl="0" marL="228600" rtl="0" algn="l">
              <a:lnSpc>
                <a:spcPct val="90000"/>
              </a:lnSpc>
              <a:spcBef>
                <a:spcPts val="1000"/>
              </a:spcBef>
              <a:spcAft>
                <a:spcPts val="0"/>
              </a:spcAft>
              <a:buClr>
                <a:schemeClr val="dk1"/>
              </a:buClr>
              <a:buSzPts val="2800"/>
              <a:buChar char="•"/>
            </a:pPr>
            <a:r>
              <a:rPr lang="en-US"/>
              <a:t>Interpretation:</a:t>
            </a:r>
            <a:endParaRPr/>
          </a:p>
          <a:p>
            <a:pPr indent="0" lvl="0" marL="0" rtl="0" algn="l">
              <a:lnSpc>
                <a:spcPct val="90000"/>
              </a:lnSpc>
              <a:spcBef>
                <a:spcPts val="1000"/>
              </a:spcBef>
              <a:spcAft>
                <a:spcPts val="0"/>
              </a:spcAft>
              <a:buClr>
                <a:srgbClr val="777777"/>
              </a:buClr>
              <a:buSzPts val="2800"/>
              <a:buNone/>
            </a:pPr>
            <a:r>
              <a:rPr lang="en-US">
                <a:solidFill>
                  <a:srgbClr val="777777"/>
                </a:solidFill>
                <a:latin typeface="Arial"/>
                <a:ea typeface="Arial"/>
                <a:cs typeface="Arial"/>
                <a:sym typeface="Arial"/>
              </a:rPr>
              <a:t>	The feature with the highest importance was XXX associated with an error increase of XXX after permutation.</a:t>
            </a:r>
            <a:br>
              <a:rPr lang="en-US"/>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descr="https://lh4.googleusercontent.com/7cQPdQO8zMoxr6ES-beyFw3cHRG-wNckcInMCRggbwROPYWnmFNzaqi9c7bFy-uKwNg0Tg-WEjAsAKMK6Q6JOs18g5JUPZ5CEaFrO2mV-qcjxZdkg6hnGE_EuSRIb8Zub3NFOI3n" id="517" name="Google Shape;517;p48"/>
          <p:cNvPicPr preferRelativeResize="0"/>
          <p:nvPr/>
        </p:nvPicPr>
        <p:blipFill rotWithShape="1">
          <a:blip r:embed="rId3">
            <a:alphaModFix/>
          </a:blip>
          <a:srcRect b="0" l="0" r="0" t="0"/>
          <a:stretch/>
        </p:blipFill>
        <p:spPr>
          <a:xfrm>
            <a:off x="79181" y="1426000"/>
            <a:ext cx="5532129" cy="4277848"/>
          </a:xfrm>
          <a:prstGeom prst="rect">
            <a:avLst/>
          </a:prstGeom>
          <a:noFill/>
          <a:ln>
            <a:noFill/>
          </a:ln>
        </p:spPr>
      </p:pic>
      <p:pic>
        <p:nvPicPr>
          <p:cNvPr descr="https://lh5.googleusercontent.com/G-xzbkPZbW9a4cKuC4pu9002p8X8a53XMp-0eI_bUgfOWw2MlLfRmUsf8LqoUhM4wijgJ19Bq-RkjagG-2puaIDgNqSgBMpI2Q-DgIEnku29jMz8O1WI17n5y18tK1L2AzyzJcRw" id="518" name="Google Shape;518;p48"/>
          <p:cNvPicPr preferRelativeResize="0"/>
          <p:nvPr/>
        </p:nvPicPr>
        <p:blipFill rotWithShape="1">
          <a:blip r:embed="rId4">
            <a:alphaModFix/>
          </a:blip>
          <a:srcRect b="0" l="0" r="0" t="0"/>
          <a:stretch/>
        </p:blipFill>
        <p:spPr>
          <a:xfrm>
            <a:off x="6241044" y="1621147"/>
            <a:ext cx="5665451" cy="3887555"/>
          </a:xfrm>
          <a:prstGeom prst="rect">
            <a:avLst/>
          </a:prstGeom>
          <a:noFill/>
          <a:ln>
            <a:noFill/>
          </a:ln>
        </p:spPr>
      </p:pic>
      <p:cxnSp>
        <p:nvCxnSpPr>
          <p:cNvPr id="519" name="Google Shape;519;p48"/>
          <p:cNvCxnSpPr>
            <a:stCxn id="517" idx="3"/>
            <a:endCxn id="518" idx="1"/>
          </p:cNvCxnSpPr>
          <p:nvPr/>
        </p:nvCxnSpPr>
        <p:spPr>
          <a:xfrm>
            <a:off x="5611310" y="3564924"/>
            <a:ext cx="629700" cy="0"/>
          </a:xfrm>
          <a:prstGeom prst="straightConnector1">
            <a:avLst/>
          </a:prstGeom>
          <a:noFill/>
          <a:ln cap="flat" cmpd="sng" w="9525">
            <a:solidFill>
              <a:schemeClr val="accent1"/>
            </a:solidFill>
            <a:prstDash val="solid"/>
            <a:miter lim="800000"/>
            <a:headEnd len="sm" w="sm" type="none"/>
            <a:tailEnd len="med" w="med" type="triangle"/>
          </a:ln>
        </p:spPr>
      </p:cxnSp>
      <p:sp>
        <p:nvSpPr>
          <p:cNvPr id="520" name="Google Shape;520;p48"/>
          <p:cNvSpPr/>
          <p:nvPr/>
        </p:nvSpPr>
        <p:spPr>
          <a:xfrm>
            <a:off x="7943386" y="5621325"/>
            <a:ext cx="60960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Centered ICE Plot</a:t>
            </a:r>
            <a:r>
              <a:rPr b="0" i="0" lang="en-US" sz="1400" u="none" cap="none" strike="noStrike">
                <a:solidFill>
                  <a:srgbClr val="000000"/>
                </a:solidFill>
                <a:latin typeface="Arial"/>
                <a:ea typeface="Arial"/>
                <a:cs typeface="Arial"/>
                <a:sym typeface="Arial"/>
              </a:rPr>
              <a:t>(c-ICE):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Accumulated Local Effects (ALE) Plot</a:t>
            </a:r>
            <a:endParaRPr/>
          </a:p>
        </p:txBody>
      </p:sp>
      <p:sp>
        <p:nvSpPr>
          <p:cNvPr id="526" name="Google Shape;526;p49"/>
          <p:cNvSpPr/>
          <p:nvPr/>
        </p:nvSpPr>
        <p:spPr>
          <a:xfrm>
            <a:off x="838200" y="1524143"/>
            <a:ext cx="11249722"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Arial"/>
                <a:ea typeface="Arial"/>
                <a:cs typeface="Arial"/>
                <a:sym typeface="Arial"/>
              </a:rPr>
              <a:t>Share the same goal with PDP: Both describe </a:t>
            </a:r>
            <a:r>
              <a:rPr b="1" i="0" lang="en-US" sz="1800" u="none" cap="none" strike="noStrike">
                <a:solidFill>
                  <a:srgbClr val="333333"/>
                </a:solidFill>
                <a:latin typeface="Arial"/>
                <a:ea typeface="Arial"/>
                <a:cs typeface="Arial"/>
                <a:sym typeface="Arial"/>
              </a:rPr>
              <a:t>how a feature affects the prediction on average.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Solve: </a:t>
            </a:r>
            <a:r>
              <a:rPr b="1" i="0" lang="en-US" sz="1800" u="none" cap="none" strike="noStrike">
                <a:solidFill>
                  <a:schemeClr val="dk1"/>
                </a:solidFill>
                <a:latin typeface="Calibri"/>
                <a:ea typeface="Calibri"/>
                <a:cs typeface="Calibri"/>
                <a:sym typeface="Calibri"/>
              </a:rPr>
              <a:t>for the interaction of two features</a:t>
            </a: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differences in predictions instead of averages</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two features do not interact, the plot shows nothing.)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Faster </a:t>
            </a:r>
            <a:r>
              <a:rPr b="0" i="0" lang="en-US" sz="1800" u="none" cap="none" strike="noStrike">
                <a:solidFill>
                  <a:schemeClr val="dk1"/>
                </a:solidFill>
                <a:latin typeface="Calibri"/>
                <a:ea typeface="Calibri"/>
                <a:cs typeface="Calibri"/>
                <a:sym typeface="Calibri"/>
              </a:rPr>
              <a:t>and </a:t>
            </a:r>
            <a:r>
              <a:rPr b="1" i="0" lang="en-US" sz="1800" u="none" cap="none" strike="noStrike">
                <a:solidFill>
                  <a:schemeClr val="dk1"/>
                </a:solidFill>
                <a:latin typeface="Calibri"/>
                <a:ea typeface="Calibri"/>
                <a:cs typeface="Calibri"/>
                <a:sym typeface="Calibri"/>
              </a:rPr>
              <a:t>unbiased </a:t>
            </a:r>
            <a:r>
              <a:rPr b="0" i="0" lang="en-US" sz="1800" u="none" cap="none" strike="noStrike">
                <a:solidFill>
                  <a:schemeClr val="dk1"/>
                </a:solidFill>
                <a:latin typeface="Calibri"/>
                <a:ea typeface="Calibri"/>
                <a:cs typeface="Calibri"/>
                <a:sym typeface="Calibri"/>
              </a:rPr>
              <a:t>alternative to partial dependence plots (PDPs).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descr="https://lh4.googleusercontent.com/yeNLg-bHEd7cjaxkSQ_zuCTfYLEqyaK8SwXV5LCbCqyvDMD4hFuVvOZf9MpT_Z2TP94Xlnc-ZS6X-dBgcgIoj755S3XVTVLPc4CqnxT4Tyh-1ZO9ebR32S3S9704OlwW8H9o0BCO" id="532" name="Google Shape;532;p50"/>
          <p:cNvPicPr preferRelativeResize="0"/>
          <p:nvPr/>
        </p:nvPicPr>
        <p:blipFill rotWithShape="1">
          <a:blip r:embed="rId3">
            <a:alphaModFix/>
          </a:blip>
          <a:srcRect b="0" l="0" r="0" t="0"/>
          <a:stretch/>
        </p:blipFill>
        <p:spPr>
          <a:xfrm>
            <a:off x="502929" y="994316"/>
            <a:ext cx="5544182" cy="3901069"/>
          </a:xfrm>
          <a:prstGeom prst="rect">
            <a:avLst/>
          </a:prstGeom>
          <a:noFill/>
          <a:ln>
            <a:noFill/>
          </a:ln>
        </p:spPr>
      </p:pic>
      <p:sp>
        <p:nvSpPr>
          <p:cNvPr id="533" name="Google Shape;533;p50"/>
          <p:cNvSpPr/>
          <p:nvPr/>
        </p:nvSpPr>
        <p:spPr>
          <a:xfrm>
            <a:off x="851767" y="5208730"/>
            <a:ext cx="5195344"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rPr>
              <a:t>calculate the difference in the prediction when we: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rPr>
              <a:t>Replace the feature with the upper and lower limit of the interval (horizontal lines)</a:t>
            </a: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Calibri"/>
              <a:ea typeface="Calibri"/>
              <a:cs typeface="Calibri"/>
              <a:sym typeface="Calibri"/>
            </a:endParaRPr>
          </a:p>
        </p:txBody>
      </p:sp>
      <p:sp>
        <p:nvSpPr>
          <p:cNvPr id="534" name="Google Shape;534;p50"/>
          <p:cNvSpPr/>
          <p:nvPr/>
        </p:nvSpPr>
        <p:spPr>
          <a:xfrm>
            <a:off x="6750205" y="624984"/>
            <a:ext cx="609600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33333"/>
                </a:solidFill>
                <a:latin typeface="Arial"/>
                <a:ea typeface="Arial"/>
                <a:cs typeface="Arial"/>
                <a:sym typeface="Arial"/>
              </a:rPr>
              <a:t>for the interaction of two features</a:t>
            </a:r>
            <a:endParaRPr b="0" i="0" sz="1600" u="none" cap="none" strike="noStrike">
              <a:solidFill>
                <a:schemeClr val="dk1"/>
              </a:solidFill>
              <a:latin typeface="Calibri"/>
              <a:ea typeface="Calibri"/>
              <a:cs typeface="Calibri"/>
              <a:sym typeface="Calibri"/>
            </a:endParaRPr>
          </a:p>
        </p:txBody>
      </p:sp>
      <p:pic>
        <p:nvPicPr>
          <p:cNvPr descr="https://lh4.googleusercontent.com/ScawYOQ2co4vSDmYFItHuE5M3iiuI4C5UF96EzViF42T24m_w-ULonHTFM0gXLI45LPUHbyQ3Ifi3okjhM2pUpPh5qnXSlOATfy37j_sHCd4s3h18ea2n6a0NmLUvQqnDDPWQPoL" id="535" name="Google Shape;535;p50"/>
          <p:cNvPicPr preferRelativeResize="0"/>
          <p:nvPr/>
        </p:nvPicPr>
        <p:blipFill rotWithShape="1">
          <a:blip r:embed="rId4">
            <a:alphaModFix/>
          </a:blip>
          <a:srcRect b="0" l="0" r="0" t="0"/>
          <a:stretch/>
        </p:blipFill>
        <p:spPr>
          <a:xfrm>
            <a:off x="6279258" y="1089179"/>
            <a:ext cx="5467739" cy="3806206"/>
          </a:xfrm>
          <a:prstGeom prst="rect">
            <a:avLst/>
          </a:prstGeom>
          <a:noFill/>
          <a:ln>
            <a:noFill/>
          </a:ln>
        </p:spPr>
      </p:pic>
      <p:sp>
        <p:nvSpPr>
          <p:cNvPr id="536" name="Google Shape;536;p50"/>
          <p:cNvSpPr/>
          <p:nvPr/>
        </p:nvSpPr>
        <p:spPr>
          <a:xfrm>
            <a:off x="6750205" y="5162563"/>
            <a:ext cx="536633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rgbClr val="000000"/>
                </a:solidFill>
                <a:latin typeface="Arial"/>
                <a:ea typeface="Arial"/>
                <a:cs typeface="Arial"/>
                <a:sym typeface="Arial"/>
              </a:rPr>
              <a:t>the 2nd-order difference is (d - c) - (b - 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rgbClr val="000000"/>
                </a:solidFill>
                <a:latin typeface="Arial"/>
                <a:ea typeface="Arial"/>
                <a:cs typeface="Arial"/>
                <a:sym typeface="Arial"/>
              </a:rPr>
              <a:t>2nd-order difference in each cell is accumulated over the grid and centered</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descr="https://lh4.googleusercontent.com/g4y--VDm-LFpIfOJDU4kuavJlPi6KS2MLP9Yxb3f3cM2PfWgrjySrBPCdhPySB0oAjteOL6Rs0mH2WBZwgMZVe9O0nFMuMLWRUmbMia3gSjo6HtWyU9gjV_8I3i1Mb0aQwT0GItU" id="541" name="Google Shape;541;p51"/>
          <p:cNvPicPr preferRelativeResize="0"/>
          <p:nvPr/>
        </p:nvPicPr>
        <p:blipFill rotWithShape="1">
          <a:blip r:embed="rId3">
            <a:alphaModFix/>
          </a:blip>
          <a:srcRect b="0" l="0" r="0" t="0"/>
          <a:stretch/>
        </p:blipFill>
        <p:spPr>
          <a:xfrm>
            <a:off x="0" y="890805"/>
            <a:ext cx="5832775" cy="4164477"/>
          </a:xfrm>
          <a:prstGeom prst="rect">
            <a:avLst/>
          </a:prstGeom>
          <a:noFill/>
          <a:ln>
            <a:noFill/>
          </a:ln>
        </p:spPr>
      </p:pic>
      <p:sp>
        <p:nvSpPr>
          <p:cNvPr id="542" name="Google Shape;542;p51"/>
          <p:cNvSpPr/>
          <p:nvPr/>
        </p:nvSpPr>
        <p:spPr>
          <a:xfrm>
            <a:off x="0" y="5055282"/>
            <a:ext cx="6096000"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The temperature has a strong effect on the prediction: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AutoNum type="arabicPeriod"/>
            </a:pPr>
            <a:r>
              <a:rPr b="0" i="0" lang="en-US" sz="1400" u="none" cap="none" strike="noStrike">
                <a:solidFill>
                  <a:schemeClr val="dk1"/>
                </a:solidFill>
                <a:latin typeface="Arial"/>
                <a:ea typeface="Arial"/>
                <a:cs typeface="Arial"/>
                <a:sym typeface="Arial"/>
              </a:rPr>
              <a:t>The average prediction rises with increasing temperature, but falls again above 25 degrees Celsius.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AutoNum type="arabicPeriod"/>
            </a:pPr>
            <a:r>
              <a:rPr b="0" i="0" lang="en-US" sz="1400" u="none" cap="none" strike="noStrike">
                <a:solidFill>
                  <a:schemeClr val="dk1"/>
                </a:solidFill>
                <a:latin typeface="Arial"/>
                <a:ea typeface="Arial"/>
                <a:cs typeface="Arial"/>
                <a:sym typeface="Arial"/>
              </a:rPr>
              <a:t>Humidity has a negative effect: When above 60%, the higher the relative humidity, the lower the prediction.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AutoNum type="arabicPeriod"/>
            </a:pPr>
            <a:r>
              <a:rPr b="0" i="0" lang="en-US" sz="1400" u="none" cap="none" strike="noStrike">
                <a:solidFill>
                  <a:schemeClr val="dk1"/>
                </a:solidFill>
                <a:latin typeface="Arial"/>
                <a:ea typeface="Arial"/>
                <a:cs typeface="Arial"/>
                <a:sym typeface="Arial"/>
              </a:rPr>
              <a:t>The wind speed does not affect the predictions much.</a:t>
            </a:r>
            <a:endParaRPr b="0" i="0" sz="1400" u="none" cap="none" strike="noStrike">
              <a:solidFill>
                <a:schemeClr val="dk1"/>
              </a:solidFill>
              <a:latin typeface="Arial"/>
              <a:ea typeface="Arial"/>
              <a:cs typeface="Arial"/>
              <a:sym typeface="Arial"/>
            </a:endParaRPr>
          </a:p>
        </p:txBody>
      </p:sp>
      <p:pic>
        <p:nvPicPr>
          <p:cNvPr descr="https://lh6.googleusercontent.com/XxjHdm06JZ87q1sK_f6BZHQ__NZOpbgnvwHYmTIpkCyS6Rk_j9zFSbQNUoz0r042glK18ASRfbrUS7-C42DpyX8FIaRUaIwgUcRSVoDnNKKw1J-VyDeM7UJkuFp7l9MeeRb8Mzim" id="543" name="Google Shape;543;p51"/>
          <p:cNvPicPr preferRelativeResize="0"/>
          <p:nvPr/>
        </p:nvPicPr>
        <p:blipFill rotWithShape="1">
          <a:blip r:embed="rId4">
            <a:alphaModFix/>
          </a:blip>
          <a:srcRect b="0" l="0" r="0" t="0"/>
          <a:stretch/>
        </p:blipFill>
        <p:spPr>
          <a:xfrm>
            <a:off x="6758762" y="887025"/>
            <a:ext cx="5300977" cy="3796487"/>
          </a:xfrm>
          <a:prstGeom prst="rect">
            <a:avLst/>
          </a:prstGeom>
          <a:noFill/>
          <a:ln>
            <a:noFill/>
          </a:ln>
        </p:spPr>
      </p:pic>
      <p:sp>
        <p:nvSpPr>
          <p:cNvPr id="544" name="Google Shape;544;p51"/>
          <p:cNvSpPr/>
          <p:nvPr/>
        </p:nvSpPr>
        <p:spPr>
          <a:xfrm>
            <a:off x="6188927" y="4947560"/>
            <a:ext cx="6096000" cy="1600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Two features and the predicted outcome:</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The model predicts the sum of the two features (shaded background), with the exception that if x1 is greater than 0.7 and x2 less than 0.3, the model always predicts 2.</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(This area is far from the distribution of data (point cloud) and does not affect the performance of the model and also should not affect its interpretation.)</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Why-1: Why we should know WHY?</a:t>
            </a:r>
            <a:endParaRPr/>
          </a:p>
        </p:txBody>
      </p:sp>
      <p:sp>
        <p:nvSpPr>
          <p:cNvPr id="115" name="Google Shape;115;p16"/>
          <p:cNvSpPr txBox="1"/>
          <p:nvPr>
            <p:ph idx="1" type="body"/>
          </p:nvPr>
        </p:nvSpPr>
        <p:spPr>
          <a:xfrm>
            <a:off x="554980" y="2230227"/>
            <a:ext cx="11154196" cy="8932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Knowing the ‘why’ can help you </a:t>
            </a:r>
            <a:r>
              <a:rPr b="1" lang="en-US" sz="1800">
                <a:solidFill>
                  <a:srgbClr val="FF0000"/>
                </a:solidFill>
              </a:rPr>
              <a:t>learn more about the problem</a:t>
            </a:r>
            <a:r>
              <a:rPr lang="en-US" sz="1800"/>
              <a:t>, the data and the </a:t>
            </a:r>
            <a:r>
              <a:rPr b="1" lang="en-US" sz="1800">
                <a:solidFill>
                  <a:srgbClr val="FF0000"/>
                </a:solidFill>
              </a:rPr>
              <a:t>reason why a model might fail.</a:t>
            </a:r>
            <a:endParaRPr/>
          </a:p>
        </p:txBody>
      </p:sp>
      <p:sp>
        <p:nvSpPr>
          <p:cNvPr id="116" name="Google Shape;116;p16"/>
          <p:cNvSpPr/>
          <p:nvPr/>
        </p:nvSpPr>
        <p:spPr>
          <a:xfrm>
            <a:off x="684452" y="2751325"/>
            <a:ext cx="1265729" cy="523242"/>
          </a:xfrm>
          <a:prstGeom prst="roundRect">
            <a:avLst>
              <a:gd fmla="val 16667" name="adj"/>
            </a:avLst>
          </a:prstGeom>
          <a:solidFill>
            <a:srgbClr val="FBE4D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Reasons,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Logic</a:t>
            </a:r>
            <a:endParaRPr b="0" i="0" sz="1400" u="none" cap="none" strike="noStrike">
              <a:solidFill>
                <a:srgbClr val="000000"/>
              </a:solidFill>
              <a:latin typeface="Arial"/>
              <a:ea typeface="Arial"/>
              <a:cs typeface="Arial"/>
              <a:sym typeface="Arial"/>
            </a:endParaRPr>
          </a:p>
        </p:txBody>
      </p:sp>
      <p:grpSp>
        <p:nvGrpSpPr>
          <p:cNvPr id="117" name="Google Shape;117;p16"/>
          <p:cNvGrpSpPr/>
          <p:nvPr/>
        </p:nvGrpSpPr>
        <p:grpSpPr>
          <a:xfrm>
            <a:off x="1950181" y="2609021"/>
            <a:ext cx="2832212" cy="665546"/>
            <a:chOff x="1982549" y="2657574"/>
            <a:chExt cx="2832212" cy="665546"/>
          </a:xfrm>
        </p:grpSpPr>
        <p:sp>
          <p:nvSpPr>
            <p:cNvPr id="118" name="Google Shape;118;p16"/>
            <p:cNvSpPr/>
            <p:nvPr/>
          </p:nvSpPr>
          <p:spPr>
            <a:xfrm>
              <a:off x="2783660" y="2799878"/>
              <a:ext cx="2031101" cy="523242"/>
            </a:xfrm>
            <a:prstGeom prst="roundRect">
              <a:avLst>
                <a:gd fmla="val 16667" name="adj"/>
              </a:avLst>
            </a:prstGeom>
            <a:solidFill>
              <a:srgbClr val="FBE4D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Human-friendly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explanations</a:t>
              </a:r>
              <a:endParaRPr b="0" i="0" sz="1400" u="none" cap="none" strike="noStrike">
                <a:solidFill>
                  <a:srgbClr val="000000"/>
                </a:solidFill>
                <a:latin typeface="Arial"/>
                <a:ea typeface="Arial"/>
                <a:cs typeface="Arial"/>
                <a:sym typeface="Arial"/>
              </a:endParaRPr>
            </a:p>
          </p:txBody>
        </p:sp>
        <p:cxnSp>
          <p:nvCxnSpPr>
            <p:cNvPr id="119" name="Google Shape;119;p16"/>
            <p:cNvCxnSpPr>
              <a:stCxn id="116" idx="3"/>
              <a:endCxn id="118" idx="1"/>
            </p:cNvCxnSpPr>
            <p:nvPr/>
          </p:nvCxnSpPr>
          <p:spPr>
            <a:xfrm>
              <a:off x="1982549" y="3061499"/>
              <a:ext cx="801000" cy="0"/>
            </a:xfrm>
            <a:prstGeom prst="straightConnector1">
              <a:avLst/>
            </a:prstGeom>
            <a:noFill/>
            <a:ln cap="flat" cmpd="sng" w="9525">
              <a:solidFill>
                <a:schemeClr val="accent1"/>
              </a:solidFill>
              <a:prstDash val="solid"/>
              <a:miter lim="800000"/>
              <a:headEnd len="sm" w="sm" type="none"/>
              <a:tailEnd len="med" w="med" type="triangle"/>
            </a:ln>
          </p:spPr>
        </p:cxnSp>
        <p:sp>
          <p:nvSpPr>
            <p:cNvPr id="120" name="Google Shape;120;p16"/>
            <p:cNvSpPr txBox="1"/>
            <p:nvPr/>
          </p:nvSpPr>
          <p:spPr>
            <a:xfrm>
              <a:off x="2006825" y="2657574"/>
              <a:ext cx="87394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75B5"/>
                  </a:solidFill>
                  <a:latin typeface="Calibri"/>
                  <a:ea typeface="Calibri"/>
                  <a:cs typeface="Calibri"/>
                  <a:sym typeface="Calibri"/>
                </a:rPr>
                <a:t>Provide</a:t>
              </a:r>
              <a:endParaRPr b="1" i="0" sz="1600" u="none" cap="none" strike="noStrike">
                <a:solidFill>
                  <a:srgbClr val="2E75B5"/>
                </a:solidFill>
                <a:latin typeface="Calibri"/>
                <a:ea typeface="Calibri"/>
                <a:cs typeface="Calibri"/>
                <a:sym typeface="Calibri"/>
              </a:endParaRPr>
            </a:p>
          </p:txBody>
        </p:sp>
      </p:grpSp>
      <p:grpSp>
        <p:nvGrpSpPr>
          <p:cNvPr id="121" name="Google Shape;121;p16"/>
          <p:cNvGrpSpPr/>
          <p:nvPr/>
        </p:nvGrpSpPr>
        <p:grpSpPr>
          <a:xfrm>
            <a:off x="4782393" y="2636883"/>
            <a:ext cx="3227373" cy="637684"/>
            <a:chOff x="4814761" y="2685436"/>
            <a:chExt cx="3227373" cy="637684"/>
          </a:xfrm>
        </p:grpSpPr>
        <p:sp>
          <p:nvSpPr>
            <p:cNvPr id="122" name="Google Shape;122;p16"/>
            <p:cNvSpPr/>
            <p:nvPr/>
          </p:nvSpPr>
          <p:spPr>
            <a:xfrm>
              <a:off x="6011033" y="2799878"/>
              <a:ext cx="2031101" cy="523242"/>
            </a:xfrm>
            <a:prstGeom prst="roundRect">
              <a:avLst>
                <a:gd fmla="val 16667" name="adj"/>
              </a:avLst>
            </a:prstGeom>
            <a:solidFill>
              <a:srgbClr val="FBE4D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Understand in friendly way</a:t>
              </a:r>
              <a:endParaRPr b="0" i="0" sz="1400" u="none" cap="none" strike="noStrike">
                <a:solidFill>
                  <a:srgbClr val="000000"/>
                </a:solidFill>
                <a:latin typeface="Arial"/>
                <a:ea typeface="Arial"/>
                <a:cs typeface="Arial"/>
                <a:sym typeface="Arial"/>
              </a:endParaRPr>
            </a:p>
          </p:txBody>
        </p:sp>
        <p:cxnSp>
          <p:nvCxnSpPr>
            <p:cNvPr id="123" name="Google Shape;123;p16"/>
            <p:cNvCxnSpPr/>
            <p:nvPr/>
          </p:nvCxnSpPr>
          <p:spPr>
            <a:xfrm>
              <a:off x="4814761" y="3054768"/>
              <a:ext cx="1196272" cy="6731"/>
            </a:xfrm>
            <a:prstGeom prst="straightConnector1">
              <a:avLst/>
            </a:prstGeom>
            <a:noFill/>
            <a:ln cap="flat" cmpd="sng" w="9525">
              <a:solidFill>
                <a:schemeClr val="accent1"/>
              </a:solidFill>
              <a:prstDash val="solid"/>
              <a:miter lim="800000"/>
              <a:headEnd len="sm" w="sm" type="none"/>
              <a:tailEnd len="med" w="med" type="triangle"/>
            </a:ln>
          </p:spPr>
        </p:cxnSp>
        <p:sp>
          <p:nvSpPr>
            <p:cNvPr id="124" name="Google Shape;124;p16"/>
            <p:cNvSpPr/>
            <p:nvPr/>
          </p:nvSpPr>
          <p:spPr>
            <a:xfrm>
              <a:off x="4956041" y="2685436"/>
              <a:ext cx="73084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Calibri"/>
                  <a:ea typeface="Calibri"/>
                  <a:cs typeface="Calibri"/>
                  <a:sym typeface="Calibri"/>
                </a:rPr>
                <a:t>Allow</a:t>
              </a:r>
              <a:endParaRPr b="1" i="0" sz="1800" u="none" cap="none" strike="noStrike">
                <a:solidFill>
                  <a:srgbClr val="2E75B5"/>
                </a:solidFill>
                <a:latin typeface="Calibri"/>
                <a:ea typeface="Calibri"/>
                <a:cs typeface="Calibri"/>
                <a:sym typeface="Calibri"/>
              </a:endParaRPr>
            </a:p>
          </p:txBody>
        </p:sp>
      </p:grpSp>
      <p:grpSp>
        <p:nvGrpSpPr>
          <p:cNvPr id="125" name="Google Shape;125;p16"/>
          <p:cNvGrpSpPr/>
          <p:nvPr/>
        </p:nvGrpSpPr>
        <p:grpSpPr>
          <a:xfrm>
            <a:off x="8009766" y="2609021"/>
            <a:ext cx="2903212" cy="1466860"/>
            <a:chOff x="8042134" y="2657574"/>
            <a:chExt cx="2554056" cy="1466860"/>
          </a:xfrm>
        </p:grpSpPr>
        <p:sp>
          <p:nvSpPr>
            <p:cNvPr id="126" name="Google Shape;126;p16"/>
            <p:cNvSpPr/>
            <p:nvPr/>
          </p:nvSpPr>
          <p:spPr>
            <a:xfrm>
              <a:off x="9509832" y="2793147"/>
              <a:ext cx="1086358" cy="523242"/>
            </a:xfrm>
            <a:prstGeom prst="roundRect">
              <a:avLst>
                <a:gd fmla="val 16667" name="adj"/>
              </a:avLst>
            </a:prstGeom>
            <a:solidFill>
              <a:srgbClr val="FBE4D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Behavior</a:t>
              </a:r>
              <a:endParaRPr b="0" i="0" sz="1400" u="none" cap="none" strike="noStrike">
                <a:solidFill>
                  <a:srgbClr val="000000"/>
                </a:solidFill>
                <a:latin typeface="Arial"/>
                <a:ea typeface="Arial"/>
                <a:cs typeface="Arial"/>
                <a:sym typeface="Arial"/>
              </a:endParaRPr>
            </a:p>
          </p:txBody>
        </p:sp>
        <p:cxnSp>
          <p:nvCxnSpPr>
            <p:cNvPr id="127" name="Google Shape;127;p16"/>
            <p:cNvCxnSpPr>
              <a:stCxn id="122" idx="3"/>
              <a:endCxn id="126" idx="1"/>
            </p:cNvCxnSpPr>
            <p:nvPr/>
          </p:nvCxnSpPr>
          <p:spPr>
            <a:xfrm flipH="1" rot="10800000">
              <a:off x="8042134" y="3054899"/>
              <a:ext cx="1467600" cy="6600"/>
            </a:xfrm>
            <a:prstGeom prst="straightConnector1">
              <a:avLst/>
            </a:prstGeom>
            <a:noFill/>
            <a:ln cap="flat" cmpd="sng" w="9525">
              <a:solidFill>
                <a:schemeClr val="accent1"/>
              </a:solidFill>
              <a:prstDash val="solid"/>
              <a:miter lim="800000"/>
              <a:headEnd len="sm" w="sm" type="none"/>
              <a:tailEnd len="med" w="med" type="triangle"/>
            </a:ln>
          </p:spPr>
        </p:cxnSp>
        <p:sp>
          <p:nvSpPr>
            <p:cNvPr id="128" name="Google Shape;128;p16"/>
            <p:cNvSpPr/>
            <p:nvPr/>
          </p:nvSpPr>
          <p:spPr>
            <a:xfrm>
              <a:off x="8269668" y="2657574"/>
              <a:ext cx="88909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Calibri"/>
                  <a:ea typeface="Calibri"/>
                  <a:cs typeface="Calibri"/>
                  <a:sym typeface="Calibri"/>
                </a:rPr>
                <a:t>Change</a:t>
              </a:r>
              <a:endParaRPr b="1" i="0" sz="1800" u="none" cap="none" strike="noStrike">
                <a:solidFill>
                  <a:srgbClr val="2E75B5"/>
                </a:solidFill>
                <a:latin typeface="Calibri"/>
                <a:ea typeface="Calibri"/>
                <a:cs typeface="Calibri"/>
                <a:sym typeface="Calibri"/>
              </a:endParaRPr>
            </a:p>
          </p:txBody>
        </p:sp>
        <p:sp>
          <p:nvSpPr>
            <p:cNvPr id="129" name="Google Shape;129;p16"/>
            <p:cNvSpPr/>
            <p:nvPr/>
          </p:nvSpPr>
          <p:spPr>
            <a:xfrm>
              <a:off x="8101439" y="3201104"/>
              <a:ext cx="1349088"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Calibri"/>
                  <a:ea typeface="Calibri"/>
                  <a:cs typeface="Calibri"/>
                  <a:sym typeface="Calibri"/>
                </a:rPr>
                <a:t>Learn More,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Calibri"/>
                  <a:ea typeface="Calibri"/>
                  <a:cs typeface="Calibri"/>
                  <a:sym typeface="Calibri"/>
                </a:rPr>
                <a:t>Why fail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Calibri"/>
                  <a:ea typeface="Calibri"/>
                  <a:cs typeface="Calibri"/>
                  <a:sym typeface="Calibri"/>
                </a:rPr>
                <a:t>…</a:t>
              </a:r>
              <a:endParaRPr b="1" i="0" sz="1800" u="none" cap="none" strike="noStrike">
                <a:solidFill>
                  <a:srgbClr val="2E75B5"/>
                </a:solidFill>
                <a:latin typeface="Calibri"/>
                <a:ea typeface="Calibri"/>
                <a:cs typeface="Calibri"/>
                <a:sym typeface="Calibri"/>
              </a:endParaRPr>
            </a:p>
          </p:txBody>
        </p:sp>
      </p:grpSp>
      <p:cxnSp>
        <p:nvCxnSpPr>
          <p:cNvPr id="130" name="Google Shape;130;p16"/>
          <p:cNvCxnSpPr>
            <a:stCxn id="122" idx="3"/>
            <a:endCxn id="131" idx="1"/>
          </p:cNvCxnSpPr>
          <p:nvPr/>
        </p:nvCxnSpPr>
        <p:spPr>
          <a:xfrm>
            <a:off x="8009766" y="3012946"/>
            <a:ext cx="1467600" cy="2054700"/>
          </a:xfrm>
          <a:prstGeom prst="bentConnector3">
            <a:avLst>
              <a:gd fmla="val 50003" name="adj1"/>
            </a:avLst>
          </a:prstGeom>
          <a:noFill/>
          <a:ln cap="flat" cmpd="sng" w="9525">
            <a:solidFill>
              <a:srgbClr val="C55A11"/>
            </a:solidFill>
            <a:prstDash val="solid"/>
            <a:miter lim="800000"/>
            <a:headEnd len="sm" w="sm" type="none"/>
            <a:tailEnd len="med" w="med" type="triangle"/>
          </a:ln>
        </p:spPr>
      </p:cxnSp>
      <p:sp>
        <p:nvSpPr>
          <p:cNvPr id="131" name="Google Shape;131;p16"/>
          <p:cNvSpPr/>
          <p:nvPr/>
        </p:nvSpPr>
        <p:spPr>
          <a:xfrm>
            <a:off x="9477463" y="4806035"/>
            <a:ext cx="1435515" cy="523242"/>
          </a:xfrm>
          <a:prstGeom prst="roundRect">
            <a:avLst>
              <a:gd fmla="val 16667" name="adj"/>
            </a:avLst>
          </a:prstGeom>
          <a:solidFill>
            <a:srgbClr val="9CC2E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Improve the model</a:t>
            </a:r>
            <a:endParaRPr b="0" i="0" sz="1400" u="none" cap="none" strike="noStrike">
              <a:solidFill>
                <a:srgbClr val="000000"/>
              </a:solidFill>
              <a:latin typeface="Arial"/>
              <a:ea typeface="Arial"/>
              <a:cs typeface="Arial"/>
              <a:sym typeface="Arial"/>
            </a:endParaRPr>
          </a:p>
        </p:txBody>
      </p:sp>
      <p:sp>
        <p:nvSpPr>
          <p:cNvPr id="132" name="Google Shape;132;p16"/>
          <p:cNvSpPr txBox="1"/>
          <p:nvPr/>
        </p:nvSpPr>
        <p:spPr>
          <a:xfrm>
            <a:off x="10992340" y="2689780"/>
            <a:ext cx="1350021"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Non-ML Expert</a:t>
            </a:r>
            <a:endParaRPr b="0" i="0" sz="1800" u="none" cap="none" strike="noStrike">
              <a:solidFill>
                <a:srgbClr val="C55A11"/>
              </a:solidFill>
              <a:latin typeface="Calibri"/>
              <a:ea typeface="Calibri"/>
              <a:cs typeface="Calibri"/>
              <a:sym typeface="Calibri"/>
            </a:endParaRPr>
          </a:p>
        </p:txBody>
      </p:sp>
      <p:sp>
        <p:nvSpPr>
          <p:cNvPr id="133" name="Google Shape;133;p16"/>
          <p:cNvSpPr txBox="1"/>
          <p:nvPr/>
        </p:nvSpPr>
        <p:spPr>
          <a:xfrm>
            <a:off x="10980233" y="4882990"/>
            <a:ext cx="135002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E75B5"/>
                </a:solidFill>
                <a:latin typeface="Calibri"/>
                <a:ea typeface="Calibri"/>
                <a:cs typeface="Calibri"/>
                <a:sym typeface="Calibri"/>
              </a:rPr>
              <a:t>ML Expert</a:t>
            </a:r>
            <a:endParaRPr b="0" i="0" sz="1800" u="none" cap="none" strike="noStrike">
              <a:solidFill>
                <a:srgbClr val="2E75B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descr="https://lh6.googleusercontent.com/JHJ6yR6ZJfqB6uVZosPCLBnkuZqUnJ6-o6vOMjfbgIYqrg7cGAnaNfcfSx3PQTbUzop8b5518AZg7o4aTM65AdBAifZigeDU_rYrm7lF2kybAusFt5oooNbPy_-aEt6RqtxthQlE" id="550" name="Google Shape;550;p52"/>
          <p:cNvPicPr preferRelativeResize="0"/>
          <p:nvPr/>
        </p:nvPicPr>
        <p:blipFill rotWithShape="1">
          <a:blip r:embed="rId3">
            <a:alphaModFix/>
          </a:blip>
          <a:srcRect b="0" l="0" r="0" t="0"/>
          <a:stretch/>
        </p:blipFill>
        <p:spPr>
          <a:xfrm>
            <a:off x="0" y="794602"/>
            <a:ext cx="5803518" cy="4078481"/>
          </a:xfrm>
          <a:prstGeom prst="rect">
            <a:avLst/>
          </a:prstGeom>
          <a:noFill/>
          <a:ln>
            <a:noFill/>
          </a:ln>
        </p:spPr>
      </p:pic>
      <p:sp>
        <p:nvSpPr>
          <p:cNvPr id="551" name="Google Shape;551;p52"/>
          <p:cNvSpPr/>
          <p:nvPr/>
        </p:nvSpPr>
        <p:spPr>
          <a:xfrm>
            <a:off x="-292482" y="5038559"/>
            <a:ext cx="6096000" cy="738664"/>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Hot and humid weather: increases the prediction. </a:t>
            </a:r>
            <a:endParaRPr b="0" i="0" sz="14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In cold and humid weather: an additional negative effect on the number of predicted bikes is shown.</a:t>
            </a:r>
            <a:endParaRPr b="0" i="0" sz="1400" u="none" cap="none" strike="noStrike">
              <a:solidFill>
                <a:schemeClr val="dk1"/>
              </a:solidFill>
              <a:latin typeface="Calibri"/>
              <a:ea typeface="Calibri"/>
              <a:cs typeface="Calibri"/>
              <a:sym typeface="Calibri"/>
            </a:endParaRPr>
          </a:p>
        </p:txBody>
      </p:sp>
      <p:pic>
        <p:nvPicPr>
          <p:cNvPr descr="https://lh4.googleusercontent.com/jvc5mZYQxB1JnlHG2XZsvNj4tohg_kC6X5P7gtELUQu_QMAlvjWZ2NR213_CSwytGpvTm2DtCoXokTDnjohajwHi59sc65EuGCKIWfMnJpMri0yhElY7sKCns7GRLW7laXm9-RE-" id="552" name="Google Shape;552;p52"/>
          <p:cNvPicPr preferRelativeResize="0"/>
          <p:nvPr/>
        </p:nvPicPr>
        <p:blipFill rotWithShape="1">
          <a:blip r:embed="rId4">
            <a:alphaModFix/>
          </a:blip>
          <a:srcRect b="0" l="0" r="0" t="0"/>
          <a:stretch/>
        </p:blipFill>
        <p:spPr>
          <a:xfrm>
            <a:off x="6368469" y="794602"/>
            <a:ext cx="5588193" cy="4078481"/>
          </a:xfrm>
          <a:prstGeom prst="rect">
            <a:avLst/>
          </a:prstGeom>
          <a:noFill/>
          <a:ln>
            <a:noFill/>
          </a:ln>
        </p:spPr>
      </p:pic>
      <p:sp>
        <p:nvSpPr>
          <p:cNvPr id="553" name="Google Shape;553;p52"/>
          <p:cNvSpPr/>
          <p:nvPr/>
        </p:nvSpPr>
        <p:spPr>
          <a:xfrm>
            <a:off x="6212351" y="5038559"/>
            <a:ext cx="609600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The plot combines the main effect of each of the features and their interaction effect, as opposed to the 2D-ALE plot which only shows the interaction.</a:t>
            </a:r>
            <a:br>
              <a:rPr b="0" i="0" lang="en-US" sz="1400" u="none" cap="none" strike="noStrike">
                <a:solidFill>
                  <a:schemeClr val="dk1"/>
                </a:solidFill>
                <a:latin typeface="Calibri"/>
                <a:ea typeface="Calibri"/>
                <a:cs typeface="Calibri"/>
                <a:sym typeface="Calibri"/>
              </a:rPr>
            </a:b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Overall Interaction(</a:t>
            </a:r>
            <a:r>
              <a:rPr lang="en-US"/>
              <a:t>Feature Interaction</a:t>
            </a:r>
            <a:r>
              <a:rPr b="1" lang="en-US"/>
              <a:t>)</a:t>
            </a:r>
            <a:endParaRPr/>
          </a:p>
        </p:txBody>
      </p:sp>
      <p:sp>
        <p:nvSpPr>
          <p:cNvPr id="559" name="Google Shape;559;p53"/>
          <p:cNvSpPr/>
          <p:nvPr/>
        </p:nvSpPr>
        <p:spPr>
          <a:xfrm>
            <a:off x="695091" y="1495374"/>
            <a:ext cx="11035991"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 interaction between two features is the change in the prediction that occurs by varying the features after considering the individual feature effects.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“H-statistic”: to estimate the interaction strength is to </a:t>
            </a:r>
            <a:r>
              <a:rPr b="0" i="0" lang="en-US" sz="1800" u="sng" cap="none" strike="noStrike">
                <a:solidFill>
                  <a:schemeClr val="dk1"/>
                </a:solidFill>
                <a:latin typeface="Calibri"/>
                <a:ea typeface="Calibri"/>
                <a:cs typeface="Calibri"/>
                <a:sym typeface="Calibri"/>
              </a:rPr>
              <a:t>measure how much of the variation of the prediction depends on the interaction of the features.</a:t>
            </a:r>
            <a:r>
              <a:rPr b="0" i="0" lang="en-US" sz="1800" u="none" cap="none" strike="noStrike">
                <a:solidFill>
                  <a:schemeClr val="dk1"/>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p:txBody>
      </p:sp>
      <p:pic>
        <p:nvPicPr>
          <p:cNvPr descr="https://lh6.googleusercontent.com/EBvv7kOjAbhHSqWDeNRWJTFCaXRS6hQxRJirLdZndXv9M1Zti6zk33bNLN6ifaluxDcfp1elY2LUTyJKwF_Hk6i-_cF-NA315T2hh8CYfMChgRSEc8MAU0bXlHQJRxV6IZOlAOHZ" id="560" name="Google Shape;560;p53"/>
          <p:cNvPicPr preferRelativeResize="0"/>
          <p:nvPr/>
        </p:nvPicPr>
        <p:blipFill rotWithShape="1">
          <a:blip r:embed="rId3">
            <a:alphaModFix/>
          </a:blip>
          <a:srcRect b="0" l="0" r="0" t="0"/>
          <a:stretch/>
        </p:blipFill>
        <p:spPr>
          <a:xfrm>
            <a:off x="412362" y="3189372"/>
            <a:ext cx="4932208" cy="1595476"/>
          </a:xfrm>
          <a:prstGeom prst="rect">
            <a:avLst/>
          </a:prstGeom>
          <a:noFill/>
          <a:ln>
            <a:noFill/>
          </a:ln>
        </p:spPr>
      </p:pic>
      <p:pic>
        <p:nvPicPr>
          <p:cNvPr descr="https://lh3.googleusercontent.com/334w2Fm6Vrk5RYazlrXpNGFZH1tiXA3-rB240rb2t8SedrpJUVlVi2hlncnUGDgQZxwPxT-jd2eaI1jsqWmT5EOROY8-sqVKFlw_5GmrcroRFEx4JcaNoB2QCYWBM--j2ZfjXlfl" id="561" name="Google Shape;561;p53"/>
          <p:cNvPicPr preferRelativeResize="0"/>
          <p:nvPr/>
        </p:nvPicPr>
        <p:blipFill rotWithShape="1">
          <a:blip r:embed="rId4">
            <a:alphaModFix/>
          </a:blip>
          <a:srcRect b="0" l="0" r="0" t="0"/>
          <a:stretch/>
        </p:blipFill>
        <p:spPr>
          <a:xfrm>
            <a:off x="6096000" y="2917947"/>
            <a:ext cx="5657850" cy="1866901"/>
          </a:xfrm>
          <a:prstGeom prst="rect">
            <a:avLst/>
          </a:prstGeom>
          <a:noFill/>
          <a:ln>
            <a:noFill/>
          </a:ln>
        </p:spPr>
      </p:pic>
      <p:sp>
        <p:nvSpPr>
          <p:cNvPr id="562" name="Google Shape;562;p53"/>
          <p:cNvSpPr/>
          <p:nvPr/>
        </p:nvSpPr>
        <p:spPr>
          <a:xfrm>
            <a:off x="888147" y="4784848"/>
            <a:ext cx="10465653" cy="2062103"/>
          </a:xfrm>
          <a:prstGeom prst="rect">
            <a:avLst/>
          </a:prstGeom>
          <a:noFill/>
          <a:ln>
            <a:noFill/>
          </a:ln>
        </p:spPr>
        <p:txBody>
          <a:bodyPr anchorCtr="0" anchor="t"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Arial"/>
                <a:ea typeface="Arial"/>
                <a:cs typeface="Arial"/>
                <a:sym typeface="Arial"/>
              </a:rPr>
              <a:t>decompose the prediction table into the following parts: </a:t>
            </a:r>
            <a:endParaRPr b="0" i="0" sz="1600" u="none" cap="none" strike="noStrike">
              <a:solidFill>
                <a:schemeClr val="dk1"/>
              </a:solidFill>
              <a:latin typeface="Calibri"/>
              <a:ea typeface="Calibri"/>
              <a:cs typeface="Calibri"/>
              <a:sym typeface="Calibri"/>
            </a:endParaRPr>
          </a:p>
          <a:p>
            <a:pPr indent="-101600" lvl="0" marL="457200" marR="0" rtl="0" algn="l">
              <a:lnSpc>
                <a:spcPct val="100000"/>
              </a:lnSpc>
              <a:spcBef>
                <a:spcPts val="0"/>
              </a:spcBef>
              <a:spcAft>
                <a:spcPts val="0"/>
              </a:spcAft>
              <a:buClr>
                <a:srgbClr val="333333"/>
              </a:buClr>
              <a:buSzPts val="1600"/>
              <a:buFont typeface="Arial"/>
              <a:buChar char="•"/>
            </a:pPr>
            <a:r>
              <a:rPr b="0" i="0" lang="en-US" sz="1600" u="none" cap="none" strike="noStrike">
                <a:solidFill>
                  <a:srgbClr val="333333"/>
                </a:solidFill>
                <a:latin typeface="Arial"/>
                <a:ea typeface="Arial"/>
                <a:cs typeface="Arial"/>
                <a:sym typeface="Arial"/>
              </a:rPr>
              <a:t>A constant term (150,000)</a:t>
            </a:r>
            <a:endParaRPr b="0" i="0" sz="1400" u="none" cap="none" strike="noStrike">
              <a:solidFill>
                <a:srgbClr val="000000"/>
              </a:solidFill>
              <a:latin typeface="Arial"/>
              <a:ea typeface="Arial"/>
              <a:cs typeface="Arial"/>
              <a:sym typeface="Arial"/>
            </a:endParaRPr>
          </a:p>
          <a:p>
            <a:pPr indent="-101600" lvl="0" marL="457200" marR="0" rtl="0" algn="l">
              <a:lnSpc>
                <a:spcPct val="100000"/>
              </a:lnSpc>
              <a:spcBef>
                <a:spcPts val="0"/>
              </a:spcBef>
              <a:spcAft>
                <a:spcPts val="0"/>
              </a:spcAft>
              <a:buClr>
                <a:srgbClr val="333333"/>
              </a:buClr>
              <a:buSzPts val="1600"/>
              <a:buFont typeface="Arial"/>
              <a:buChar char="•"/>
            </a:pPr>
            <a:r>
              <a:rPr b="0" i="0" lang="en-US" sz="1600" u="none" cap="none" strike="noStrike">
                <a:solidFill>
                  <a:srgbClr val="333333"/>
                </a:solidFill>
                <a:latin typeface="Arial"/>
                <a:ea typeface="Arial"/>
                <a:cs typeface="Arial"/>
                <a:sym typeface="Arial"/>
              </a:rPr>
              <a:t>An effect for the size feature (+100,000 if big, +0 if small) </a:t>
            </a:r>
            <a:endParaRPr b="0" i="0" sz="1400" u="none" cap="none" strike="noStrike">
              <a:solidFill>
                <a:srgbClr val="000000"/>
              </a:solidFill>
              <a:latin typeface="Arial"/>
              <a:ea typeface="Arial"/>
              <a:cs typeface="Arial"/>
              <a:sym typeface="Arial"/>
            </a:endParaRPr>
          </a:p>
          <a:p>
            <a:pPr indent="-101600" lvl="0" marL="457200" marR="0" rtl="0" algn="l">
              <a:lnSpc>
                <a:spcPct val="100000"/>
              </a:lnSpc>
              <a:spcBef>
                <a:spcPts val="0"/>
              </a:spcBef>
              <a:spcAft>
                <a:spcPts val="0"/>
              </a:spcAft>
              <a:buClr>
                <a:srgbClr val="333333"/>
              </a:buClr>
              <a:buSzPts val="1600"/>
              <a:buFont typeface="Arial"/>
              <a:buChar char="•"/>
            </a:pPr>
            <a:r>
              <a:rPr b="0" i="0" lang="en-US" sz="1600" u="none" cap="none" strike="noStrike">
                <a:solidFill>
                  <a:srgbClr val="333333"/>
                </a:solidFill>
                <a:latin typeface="Arial"/>
                <a:ea typeface="Arial"/>
                <a:cs typeface="Arial"/>
                <a:sym typeface="Arial"/>
              </a:rPr>
              <a:t>An effect for the location (+50,000 if good, +0 if bad). </a:t>
            </a:r>
            <a:endParaRPr b="0" i="0" sz="1400" u="none" cap="none" strike="noStrike">
              <a:solidFill>
                <a:srgbClr val="000000"/>
              </a:solidFill>
              <a:latin typeface="Arial"/>
              <a:ea typeface="Arial"/>
              <a:cs typeface="Arial"/>
              <a:sym typeface="Arial"/>
            </a:endParaRPr>
          </a:p>
          <a:p>
            <a:pPr indent="-101600" lvl="0" marL="457200" marR="0" rtl="0" algn="l">
              <a:lnSpc>
                <a:spcPct val="100000"/>
              </a:lnSpc>
              <a:spcBef>
                <a:spcPts val="0"/>
              </a:spcBef>
              <a:spcAft>
                <a:spcPts val="0"/>
              </a:spcAft>
              <a:buClr>
                <a:srgbClr val="333333"/>
              </a:buClr>
              <a:buSzPts val="1600"/>
              <a:buFont typeface="Arial"/>
              <a:buChar char="•"/>
            </a:pPr>
            <a:r>
              <a:rPr b="0" i="0" lang="en-US" sz="1600" u="none" cap="none" strike="noStrike">
                <a:solidFill>
                  <a:srgbClr val="333333"/>
                </a:solidFill>
                <a:latin typeface="Arial"/>
                <a:ea typeface="Arial"/>
                <a:cs typeface="Arial"/>
                <a:sym typeface="Arial"/>
              </a:rPr>
              <a:t>For this table we need </a:t>
            </a:r>
            <a:r>
              <a:rPr b="1" i="0" lang="en-US" sz="1600" u="sng" cap="none" strike="noStrike">
                <a:solidFill>
                  <a:srgbClr val="333333"/>
                </a:solidFill>
                <a:latin typeface="Arial"/>
                <a:ea typeface="Arial"/>
                <a:cs typeface="Arial"/>
                <a:sym typeface="Arial"/>
              </a:rPr>
              <a:t>an additional term for the interaction</a:t>
            </a:r>
            <a:r>
              <a:rPr b="0" i="0" lang="en-US" sz="1600" u="none" cap="none" strike="noStrike">
                <a:solidFill>
                  <a:srgbClr val="333333"/>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914400" marR="0" rtl="0" algn="l">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Arial"/>
                <a:ea typeface="Arial"/>
                <a:cs typeface="Arial"/>
                <a:sym typeface="Arial"/>
              </a:rPr>
              <a:t>- 100,000: if the house is big AND in a good location. (This is an interaction between size and location, because in this case the </a:t>
            </a:r>
            <a:r>
              <a:rPr b="0" i="0" lang="en-US" sz="1600" u="sng" cap="none" strike="noStrike">
                <a:solidFill>
                  <a:srgbClr val="333333"/>
                </a:solidFill>
                <a:latin typeface="Arial"/>
                <a:ea typeface="Arial"/>
                <a:cs typeface="Arial"/>
                <a:sym typeface="Arial"/>
              </a:rPr>
              <a:t>difference in prediction between a big and a small house depends on the location</a:t>
            </a:r>
            <a:r>
              <a:rPr b="0" i="0" lang="en-US" sz="1600" u="none" cap="none" strike="noStrike">
                <a:solidFill>
                  <a:srgbClr val="333333"/>
                </a:solidFill>
                <a:latin typeface="Arial"/>
                <a:ea typeface="Arial"/>
                <a:cs typeface="Arial"/>
                <a:sym typeface="Arial"/>
              </a:rPr>
              <a:t>.)</a:t>
            </a:r>
            <a:endParaRPr b="0" i="0" sz="1600" u="none" cap="none" strike="noStrike">
              <a:solidFill>
                <a:schemeClr val="dk1"/>
              </a:solidFill>
              <a:latin typeface="Calibri"/>
              <a:ea typeface="Calibri"/>
              <a:cs typeface="Calibri"/>
              <a:sym typeface="Calibri"/>
            </a:endParaRPr>
          </a:p>
        </p:txBody>
      </p:sp>
      <p:sp>
        <p:nvSpPr>
          <p:cNvPr id="563" name="Google Shape;563;p53"/>
          <p:cNvSpPr txBox="1"/>
          <p:nvPr/>
        </p:nvSpPr>
        <p:spPr>
          <a:xfrm>
            <a:off x="1895707" y="2872124"/>
            <a:ext cx="172843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No interaction</a:t>
            </a:r>
            <a:endParaRPr b="0" i="0" sz="1800" u="none" cap="none" strike="noStrike">
              <a:solidFill>
                <a:srgbClr val="C55A11"/>
              </a:solidFill>
              <a:latin typeface="Calibri"/>
              <a:ea typeface="Calibri"/>
              <a:cs typeface="Calibri"/>
              <a:sym typeface="Calibri"/>
            </a:endParaRPr>
          </a:p>
        </p:txBody>
      </p:sp>
      <p:sp>
        <p:nvSpPr>
          <p:cNvPr id="564" name="Google Shape;564;p53"/>
          <p:cNvSpPr txBox="1"/>
          <p:nvPr/>
        </p:nvSpPr>
        <p:spPr>
          <a:xfrm>
            <a:off x="8060705" y="2561497"/>
            <a:ext cx="172843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With interaction</a:t>
            </a:r>
            <a:endParaRPr b="0" i="0" sz="1800" u="none" cap="none" strike="noStrike">
              <a:solidFill>
                <a:srgbClr val="C55A1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descr="https://lh5.googleusercontent.com/WDJWDA0THvwakMibNeLrYcekdGRpdg_QG_mZDvyMwNIl3jKe3nY-ND1iWBuvFxvEGjnJTQ8fWVUmv4JSTyHHvubE0yhZ63GuNlFuk0_m6HrMM6eeEqXM58Dx1KmAhE8ilnfZSgcY" id="569" name="Google Shape;569;p54"/>
          <p:cNvPicPr preferRelativeResize="0"/>
          <p:nvPr/>
        </p:nvPicPr>
        <p:blipFill rotWithShape="1">
          <a:blip r:embed="rId3">
            <a:alphaModFix/>
          </a:blip>
          <a:srcRect b="0" l="0" r="0" t="0"/>
          <a:stretch/>
        </p:blipFill>
        <p:spPr>
          <a:xfrm>
            <a:off x="134939" y="1101183"/>
            <a:ext cx="5335505" cy="3805353"/>
          </a:xfrm>
          <a:prstGeom prst="rect">
            <a:avLst/>
          </a:prstGeom>
          <a:noFill/>
          <a:ln>
            <a:noFill/>
          </a:ln>
        </p:spPr>
      </p:pic>
      <p:sp>
        <p:nvSpPr>
          <p:cNvPr id="570" name="Google Shape;570;p54"/>
          <p:cNvSpPr/>
          <p:nvPr/>
        </p:nvSpPr>
        <p:spPr>
          <a:xfrm>
            <a:off x="293649" y="5165907"/>
            <a:ext cx="4891668"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Model: SVM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The interaction strength (H-statistic) for </a:t>
            </a:r>
            <a:r>
              <a:rPr b="0" i="0" lang="en-US" sz="1400" u="sng" cap="none" strike="noStrike">
                <a:solidFill>
                  <a:srgbClr val="777777"/>
                </a:solidFill>
                <a:latin typeface="Arial"/>
                <a:ea typeface="Arial"/>
                <a:cs typeface="Arial"/>
                <a:sym typeface="Arial"/>
              </a:rPr>
              <a:t>each feature with all other features</a:t>
            </a:r>
            <a:r>
              <a:rPr b="0" i="0" lang="en-US" sz="1400" u="none" cap="none" strike="noStrike">
                <a:solidFill>
                  <a:srgbClr val="777777"/>
                </a:solidFill>
                <a:latin typeface="Arial"/>
                <a:ea typeface="Arial"/>
                <a:cs typeface="Arial"/>
                <a:sym typeface="Arial"/>
              </a:rPr>
              <a:t> for a support vector machine predicting bicycle rentals. </a:t>
            </a:r>
            <a:endParaRPr b="0" i="0" sz="1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Overall, the interaction effects between the features are </a:t>
            </a:r>
            <a:r>
              <a:rPr b="0" i="0" lang="en-US" sz="1400" u="sng" cap="none" strike="noStrike">
                <a:solidFill>
                  <a:srgbClr val="777777"/>
                </a:solidFill>
                <a:latin typeface="Arial"/>
                <a:ea typeface="Arial"/>
                <a:cs typeface="Arial"/>
                <a:sym typeface="Arial"/>
              </a:rPr>
              <a:t>very weak (below 10% of variance </a:t>
            </a:r>
            <a:r>
              <a:rPr b="0" i="0" lang="en-US" sz="1400" u="none" cap="none" strike="noStrike">
                <a:solidFill>
                  <a:srgbClr val="777777"/>
                </a:solidFill>
                <a:latin typeface="Arial"/>
                <a:ea typeface="Arial"/>
                <a:cs typeface="Arial"/>
                <a:sym typeface="Arial"/>
              </a:rPr>
              <a:t>explained per feature).</a:t>
            </a:r>
            <a:endParaRPr b="0" i="0" sz="1400" u="none" cap="none" strike="noStrike">
              <a:solidFill>
                <a:schemeClr val="dk1"/>
              </a:solidFill>
              <a:latin typeface="Calibri"/>
              <a:ea typeface="Calibri"/>
              <a:cs typeface="Calibri"/>
              <a:sym typeface="Calibri"/>
            </a:endParaRPr>
          </a:p>
        </p:txBody>
      </p:sp>
      <p:pic>
        <p:nvPicPr>
          <p:cNvPr descr="https://lh3.googleusercontent.com/kW9sLyTm9tSulHfQOFBV_B0AkCKoFEhRHhHxDkw2rGamwGt6d6Il4cMCirmPZEux7aOn69Uj3bbhWamZwAe8cVLmL3rsjsh_dZoVN7t6kQyCu3_cQ3Uc8LhwgNvQA7wLlvjZM5CZ" id="571" name="Google Shape;571;p54"/>
          <p:cNvPicPr preferRelativeResize="0"/>
          <p:nvPr/>
        </p:nvPicPr>
        <p:blipFill rotWithShape="1">
          <a:blip r:embed="rId4">
            <a:alphaModFix/>
          </a:blip>
          <a:srcRect b="0" l="0" r="0" t="0"/>
          <a:stretch/>
        </p:blipFill>
        <p:spPr>
          <a:xfrm>
            <a:off x="5665943" y="970156"/>
            <a:ext cx="6343650" cy="4295775"/>
          </a:xfrm>
          <a:prstGeom prst="rect">
            <a:avLst/>
          </a:prstGeom>
          <a:noFill/>
          <a:ln>
            <a:noFill/>
          </a:ln>
        </p:spPr>
      </p:pic>
      <p:sp>
        <p:nvSpPr>
          <p:cNvPr id="572" name="Google Shape;572;p54"/>
          <p:cNvSpPr/>
          <p:nvPr/>
        </p:nvSpPr>
        <p:spPr>
          <a:xfrm>
            <a:off x="6096000" y="5350573"/>
            <a:ext cx="609600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The 2-way interaction strengths (H-statistic)</a:t>
            </a:r>
            <a:r>
              <a:rPr b="0" i="0" lang="en-US" sz="1400" u="sng" cap="none" strike="noStrike">
                <a:solidFill>
                  <a:srgbClr val="777777"/>
                </a:solidFill>
                <a:latin typeface="Arial"/>
                <a:ea typeface="Arial"/>
                <a:cs typeface="Arial"/>
                <a:sym typeface="Arial"/>
              </a:rPr>
              <a:t> between number of pregnancies and each other feature.</a:t>
            </a:r>
            <a:r>
              <a:rPr b="0" i="0" lang="en-US" sz="1400" u="none" cap="none" strike="noStrike">
                <a:solidFill>
                  <a:srgbClr val="777777"/>
                </a:solidFill>
                <a:latin typeface="Arial"/>
                <a:ea typeface="Arial"/>
                <a:cs typeface="Arial"/>
                <a:sym typeface="Arial"/>
              </a:rPr>
              <a:t> </a:t>
            </a:r>
            <a:endParaRPr b="0" i="0" sz="14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77777"/>
                </a:solidFill>
                <a:latin typeface="Arial"/>
                <a:ea typeface="Arial"/>
                <a:cs typeface="Arial"/>
                <a:sym typeface="Arial"/>
              </a:rPr>
              <a:t>There is a strong interaction between the number of pregnancies and the age.</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chemeClr val="dk1"/>
                </a:solidFill>
              </a:rPr>
              <a:t>Local Surrogate (LIME)</a:t>
            </a:r>
            <a:endParaRPr/>
          </a:p>
        </p:txBody>
      </p:sp>
      <p:sp>
        <p:nvSpPr>
          <p:cNvPr id="578" name="Google Shape;578;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interpretable models that are used to </a:t>
            </a:r>
            <a:r>
              <a:rPr b="1" lang="en-US" u="sng"/>
              <a:t>explain individual predictions</a:t>
            </a:r>
            <a:r>
              <a:rPr lang="en-US"/>
              <a:t> of black box machine</a:t>
            </a:r>
            <a:endParaRPr/>
          </a:p>
          <a:p>
            <a:pPr indent="-228600" lvl="0" marL="228600" rtl="0" algn="l">
              <a:lnSpc>
                <a:spcPct val="90000"/>
              </a:lnSpc>
              <a:spcBef>
                <a:spcPts val="1000"/>
              </a:spcBef>
              <a:spcAft>
                <a:spcPts val="0"/>
              </a:spcAft>
              <a:buClr>
                <a:schemeClr val="dk1"/>
              </a:buClr>
              <a:buSzPts val="2800"/>
              <a:buChar char="•"/>
            </a:pPr>
            <a:r>
              <a:rPr lang="en-US"/>
              <a:t>Goal: to understand why the machine learning model made a certain prediction.</a:t>
            </a:r>
            <a:endParaRPr/>
          </a:p>
          <a:p>
            <a:pPr indent="-228600" lvl="0" marL="228600" rtl="0" algn="l">
              <a:lnSpc>
                <a:spcPct val="90000"/>
              </a:lnSpc>
              <a:spcBef>
                <a:spcPts val="1000"/>
              </a:spcBef>
              <a:spcAft>
                <a:spcPts val="0"/>
              </a:spcAft>
              <a:buClr>
                <a:schemeClr val="dk1"/>
              </a:buClr>
              <a:buSzPts val="2800"/>
              <a:buChar char="•"/>
            </a:pPr>
            <a:r>
              <a:rPr lang="en-US"/>
              <a:t>Generates a </a:t>
            </a:r>
            <a:r>
              <a:rPr b="1" lang="en-US" u="sng"/>
              <a:t>new dataset consisting of permuted samples</a:t>
            </a:r>
            <a:r>
              <a:rPr lang="en-US"/>
              <a:t> and the corresponding predictions of the black box model.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descr="https://lh6.googleusercontent.com/VoxlUeI_Hs8gWIBL8_Edwd7ezzYeUdq1izuIRSjv-n4bafXwGPiO7jPLXuCaM31C6KGgTogmDWTfHOTQ_1WPIqRVsmjw2u8ybxniRwARFZI11YNowtwWeXdoAp0YzzfnLnEhlCXc" id="583" name="Google Shape;583;p56"/>
          <p:cNvPicPr preferRelativeResize="0"/>
          <p:nvPr/>
        </p:nvPicPr>
        <p:blipFill rotWithShape="1">
          <a:blip r:embed="rId3">
            <a:alphaModFix/>
          </a:blip>
          <a:srcRect b="0" l="0" r="0" t="0"/>
          <a:stretch/>
        </p:blipFill>
        <p:spPr>
          <a:xfrm>
            <a:off x="416892" y="1464177"/>
            <a:ext cx="5568533" cy="3486964"/>
          </a:xfrm>
          <a:prstGeom prst="rect">
            <a:avLst/>
          </a:prstGeom>
          <a:noFill/>
          <a:ln>
            <a:noFill/>
          </a:ln>
        </p:spPr>
      </p:pic>
      <p:sp>
        <p:nvSpPr>
          <p:cNvPr id="584" name="Google Shape;584;p56"/>
          <p:cNvSpPr/>
          <p:nvPr/>
        </p:nvSpPr>
        <p:spPr>
          <a:xfrm>
            <a:off x="6096000" y="1006041"/>
            <a:ext cx="6096000" cy="48013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Arial"/>
                <a:ea typeface="Arial"/>
                <a:cs typeface="Arial"/>
                <a:sym typeface="Arial"/>
              </a:rPr>
              <a:t>E.g.: example: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Arial"/>
                <a:ea typeface="Arial"/>
                <a:cs typeface="Arial"/>
                <a:sym typeface="Arial"/>
                <a:hlinkClick r:id="rId4"/>
              </a:rPr>
              <a:t>https://homes.cs.washington.edu/~marcotcr/blog/lime/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S1: blue/pink background:</a:t>
            </a:r>
            <a:r>
              <a:rPr b="0" i="0" lang="en-US" sz="1800" u="none" cap="none" strike="noStrike">
                <a:solidFill>
                  <a:srgbClr val="333333"/>
                </a:solidFill>
                <a:latin typeface="Arial"/>
                <a:ea typeface="Arial"/>
                <a:cs typeface="Arial"/>
                <a:sym typeface="Arial"/>
              </a:rPr>
              <a:t> The original model's decision function is represented by the blue/pink background, and is clearly nonlinear.</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S2: The bright red cross: </a:t>
            </a:r>
            <a:r>
              <a:rPr b="0" i="0" lang="en-US" sz="1800" u="none" cap="none" strike="noStrike">
                <a:solidFill>
                  <a:srgbClr val="333333"/>
                </a:solidFill>
                <a:latin typeface="Arial"/>
                <a:ea typeface="Arial"/>
                <a:cs typeface="Arial"/>
                <a:sym typeface="Arial"/>
              </a:rPr>
              <a:t>the instance being explained (let's call it X).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S3:</a:t>
            </a:r>
            <a:r>
              <a:rPr b="0" i="0" lang="en-US" sz="1800" u="none" cap="none" strike="noStrike">
                <a:solidFill>
                  <a:srgbClr val="333333"/>
                </a:solidFill>
                <a:latin typeface="Arial"/>
                <a:ea typeface="Arial"/>
                <a:cs typeface="Arial"/>
                <a:sym typeface="Arial"/>
              </a:rPr>
              <a:t> </a:t>
            </a:r>
            <a:r>
              <a:rPr b="1" i="0" lang="en-US" sz="1800" u="none" cap="none" strike="noStrike">
                <a:solidFill>
                  <a:srgbClr val="333333"/>
                </a:solidFill>
                <a:latin typeface="Arial"/>
                <a:ea typeface="Arial"/>
                <a:cs typeface="Arial"/>
                <a:sym typeface="Arial"/>
              </a:rPr>
              <a:t>Sample perturbed instances around X</a:t>
            </a:r>
            <a:r>
              <a:rPr b="0" i="0" lang="en-US" sz="1800" u="none" cap="none" strike="noStrike">
                <a:solidFill>
                  <a:srgbClr val="333333"/>
                </a:solidFill>
                <a:latin typeface="Arial"/>
                <a:ea typeface="Arial"/>
                <a:cs typeface="Arial"/>
                <a:sym typeface="Arial"/>
              </a:rPr>
              <a: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S4: Weight them</a:t>
            </a:r>
            <a:r>
              <a:rPr b="0" i="0" lang="en-US" sz="1800" u="none" cap="none" strike="noStrike">
                <a:solidFill>
                  <a:srgbClr val="333333"/>
                </a:solidFill>
                <a:latin typeface="Arial"/>
                <a:ea typeface="Arial"/>
                <a:cs typeface="Arial"/>
                <a:sym typeface="Arial"/>
              </a:rPr>
              <a:t> according to their proximity to X (weight here is represented by size).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S5: Get original model's prediction</a:t>
            </a:r>
            <a:r>
              <a:rPr b="0" i="0" lang="en-US" sz="1800" u="none" cap="none" strike="noStrike">
                <a:solidFill>
                  <a:srgbClr val="333333"/>
                </a:solidFill>
                <a:latin typeface="Arial"/>
                <a:ea typeface="Arial"/>
                <a:cs typeface="Arial"/>
                <a:sym typeface="Arial"/>
              </a:rPr>
              <a:t> on these perturbed instances,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S6: Learn a linear model</a:t>
            </a:r>
            <a:r>
              <a:rPr b="0" i="0" lang="en-US" sz="1800" u="none" cap="none" strike="noStrike">
                <a:solidFill>
                  <a:srgbClr val="333333"/>
                </a:solidFill>
                <a:latin typeface="Arial"/>
                <a:ea typeface="Arial"/>
                <a:cs typeface="Arial"/>
                <a:sym typeface="Arial"/>
              </a:rPr>
              <a:t> (dashed line) that approximates the model well in the vicinity of X. Note that the explanation in this case is not faithful globally, but it is faithful locally around X.</a:t>
            </a:r>
            <a:br>
              <a:rPr b="0" i="0" lang="en-US" sz="2000" u="none" cap="none" strike="noStrike">
                <a:solidFill>
                  <a:srgbClr val="333333"/>
                </a:solidFill>
                <a:latin typeface="Arial"/>
                <a:ea typeface="Arial"/>
                <a:cs typeface="Arial"/>
                <a:sym typeface="Arial"/>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Shapley Values</a:t>
            </a:r>
            <a:endParaRPr/>
          </a:p>
        </p:txBody>
      </p:sp>
      <p:sp>
        <p:nvSpPr>
          <p:cNvPr id="590" name="Google Shape;590;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tells us how to fairly distribute the “payout” among the features.</a:t>
            </a:r>
            <a:endParaRPr/>
          </a:p>
          <a:p>
            <a:pPr indent="-228600" lvl="0" marL="228600" rtl="0" algn="l">
              <a:lnSpc>
                <a:spcPct val="90000"/>
              </a:lnSpc>
              <a:spcBef>
                <a:spcPts val="1000"/>
              </a:spcBef>
              <a:spcAft>
                <a:spcPts val="0"/>
              </a:spcAft>
              <a:buClr>
                <a:schemeClr val="dk1"/>
              </a:buClr>
              <a:buSzPts val="2800"/>
              <a:buChar char="•"/>
            </a:pPr>
            <a:r>
              <a:rPr lang="en-US"/>
              <a:t>It is the average marginal contribution of a feature value across all possible coalitions.</a:t>
            </a:r>
            <a:endParaRPr/>
          </a:p>
          <a:p>
            <a:pPr indent="-228600" lvl="0" marL="228600" rtl="0" algn="l">
              <a:lnSpc>
                <a:spcPct val="90000"/>
              </a:lnSpc>
              <a:spcBef>
                <a:spcPts val="1000"/>
              </a:spcBef>
              <a:spcAft>
                <a:spcPts val="0"/>
              </a:spcAft>
              <a:buClr>
                <a:schemeClr val="dk1"/>
              </a:buClr>
              <a:buSzPts val="2800"/>
              <a:buChar char="•"/>
            </a:pPr>
            <a:r>
              <a:rPr lang="en-US"/>
              <a:t>A solution for computing </a:t>
            </a:r>
            <a:r>
              <a:rPr b="1" lang="en-US"/>
              <a:t>feature contributions</a:t>
            </a:r>
            <a:r>
              <a:rPr lang="en-US"/>
              <a:t> for </a:t>
            </a:r>
            <a:r>
              <a:rPr b="1" lang="en-US"/>
              <a:t>single predictions</a:t>
            </a:r>
            <a:r>
              <a:rPr lang="en-US"/>
              <a:t> for any machine learning model.</a:t>
            </a:r>
            <a:endParaRPr/>
          </a:p>
          <a:p>
            <a:pPr indent="-228600" lvl="0" marL="228600" rtl="0" algn="l">
              <a:lnSpc>
                <a:spcPct val="90000"/>
              </a:lnSpc>
              <a:spcBef>
                <a:spcPts val="1000"/>
              </a:spcBef>
              <a:spcAft>
                <a:spcPts val="0"/>
              </a:spcAft>
              <a:buClr>
                <a:schemeClr val="dk1"/>
              </a:buClr>
              <a:buSzPts val="2800"/>
              <a:buChar char="•"/>
            </a:pPr>
            <a:r>
              <a:rPr lang="en-US"/>
              <a:t>Interpretation:</a:t>
            </a:r>
            <a:endParaRPr/>
          </a:p>
          <a:p>
            <a:pPr indent="0" lvl="0" marL="0" rtl="0" algn="l">
              <a:lnSpc>
                <a:spcPct val="90000"/>
              </a:lnSpc>
              <a:spcBef>
                <a:spcPts val="1000"/>
              </a:spcBef>
              <a:spcAft>
                <a:spcPts val="0"/>
              </a:spcAft>
              <a:buClr>
                <a:srgbClr val="C55A11"/>
              </a:buClr>
              <a:buSzPts val="2800"/>
              <a:buNone/>
            </a:pPr>
            <a:r>
              <a:rPr lang="en-US">
                <a:solidFill>
                  <a:srgbClr val="C55A11"/>
                </a:solidFill>
              </a:rPr>
              <a:t> The value of the j-th feature contributed ϕj to the prediction of this particular instance compared to the average prediction for the dataset.</a:t>
            </a:r>
            <a:endParaRPr>
              <a:solidFill>
                <a:srgbClr val="C55A11"/>
              </a:solidFill>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descr="https://lh4.googleusercontent.com/796CzyXcJOm_dYq9_jssobWi6w_FmqlkBenwBXlG_pYaD6Gurpw3edd8LJ_hZZWengI0xorYwp7Zh-QIGqsKW823S1Q_D1h4zAK6zXvr4hVllMzpLWSMTgUcjCchfuLNWneu9pEC" id="595" name="Google Shape;595;p58"/>
          <p:cNvPicPr preferRelativeResize="0"/>
          <p:nvPr/>
        </p:nvPicPr>
        <p:blipFill rotWithShape="1">
          <a:blip r:embed="rId3">
            <a:alphaModFix/>
          </a:blip>
          <a:srcRect b="0" l="0" r="0" t="0"/>
          <a:stretch/>
        </p:blipFill>
        <p:spPr>
          <a:xfrm>
            <a:off x="0" y="870802"/>
            <a:ext cx="5705475" cy="3943350"/>
          </a:xfrm>
          <a:prstGeom prst="rect">
            <a:avLst/>
          </a:prstGeom>
          <a:noFill/>
          <a:ln>
            <a:noFill/>
          </a:ln>
        </p:spPr>
      </p:pic>
      <p:sp>
        <p:nvSpPr>
          <p:cNvPr id="596" name="Google Shape;596;p58"/>
          <p:cNvSpPr/>
          <p:nvPr/>
        </p:nvSpPr>
        <p:spPr>
          <a:xfrm>
            <a:off x="6096000" y="1542596"/>
            <a:ext cx="6096000" cy="22749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77777"/>
                </a:solidFill>
                <a:latin typeface="Arial"/>
                <a:ea typeface="Arial"/>
                <a:cs typeface="Arial"/>
                <a:sym typeface="Arial"/>
              </a:rPr>
              <a:t>With a prediction of 0.43, this woman’s cancer probability is 0.41 above the average prediction of 0.03.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1900"/>
              </a:spcBef>
              <a:spcAft>
                <a:spcPts val="0"/>
              </a:spcAft>
              <a:buClr>
                <a:srgbClr val="000000"/>
              </a:buClr>
              <a:buSzPts val="1800"/>
              <a:buFont typeface="Arial"/>
              <a:buNone/>
            </a:pPr>
            <a:r>
              <a:rPr b="0" i="0" lang="en-US" sz="1800" u="none" cap="none" strike="noStrike">
                <a:solidFill>
                  <a:srgbClr val="777777"/>
                </a:solidFill>
                <a:latin typeface="Arial"/>
                <a:ea typeface="Arial"/>
                <a:cs typeface="Arial"/>
                <a:sym typeface="Arial"/>
              </a:rPr>
              <a:t> The number of diagnosed STDs increased the probability the most. </a:t>
            </a:r>
            <a:endParaRPr b="0" i="0" sz="18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7777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77777"/>
                </a:solidFill>
                <a:latin typeface="Arial"/>
                <a:ea typeface="Arial"/>
                <a:cs typeface="Arial"/>
                <a:sym typeface="Arial"/>
              </a:rPr>
              <a:t> The sum of contributions yields the difference between actual and average prediction (0.41).</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957300" y="259065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FOR RISE 2019</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60"/>
          <p:cNvSpPr txBox="1"/>
          <p:nvPr>
            <p:ph type="title"/>
          </p:nvPr>
        </p:nvSpPr>
        <p:spPr>
          <a:xfrm>
            <a:off x="101325" y="-379200"/>
            <a:ext cx="10515600" cy="13257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t>Scenario &amp; Why ‘Interpretability’?</a:t>
            </a:r>
            <a:endParaRPr/>
          </a:p>
        </p:txBody>
      </p:sp>
      <p:sp>
        <p:nvSpPr>
          <p:cNvPr id="609" name="Google Shape;609;p60"/>
          <p:cNvSpPr txBox="1"/>
          <p:nvPr/>
        </p:nvSpPr>
        <p:spPr>
          <a:xfrm>
            <a:off x="275400" y="4026775"/>
            <a:ext cx="30000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10" name="Google Shape;610;p60"/>
          <p:cNvGraphicFramePr/>
          <p:nvPr/>
        </p:nvGraphicFramePr>
        <p:xfrm>
          <a:off x="202588" y="733825"/>
          <a:ext cx="3000000" cy="3000000"/>
        </p:xfrm>
        <a:graphic>
          <a:graphicData uri="http://schemas.openxmlformats.org/drawingml/2006/table">
            <a:tbl>
              <a:tblPr>
                <a:noFill/>
                <a:tableStyleId>{12A607BF-CA33-47CC-965C-D23261B7BB02}</a:tableStyleId>
              </a:tblPr>
              <a:tblGrid>
                <a:gridCol w="871450"/>
                <a:gridCol w="1221125"/>
                <a:gridCol w="1156350"/>
                <a:gridCol w="2758575"/>
                <a:gridCol w="3406900"/>
                <a:gridCol w="2372425"/>
              </a:tblGrid>
              <a:tr h="556125">
                <a:tc>
                  <a:txBody>
                    <a:bodyPr>
                      <a:noAutofit/>
                    </a:bodyPr>
                    <a:lstStyle/>
                    <a:p>
                      <a:pPr indent="0" lvl="0" marL="0" rtl="0" algn="ctr">
                        <a:spcBef>
                          <a:spcPts val="0"/>
                        </a:spcBef>
                        <a:spcAft>
                          <a:spcPts val="0"/>
                        </a:spcAft>
                        <a:buNone/>
                      </a:pPr>
                      <a:r>
                        <a:t/>
                      </a:r>
                      <a:endParaRPr/>
                    </a:p>
                  </a:txBody>
                  <a:tcPr marT="91425" marB="91425" marR="91425" marL="91425">
                    <a:solidFill>
                      <a:srgbClr val="D0E0E3"/>
                    </a:solidFill>
                  </a:tcPr>
                </a:tc>
                <a:tc>
                  <a:txBody>
                    <a:bodyPr>
                      <a:noAutofit/>
                    </a:bodyPr>
                    <a:lstStyle/>
                    <a:p>
                      <a:pPr indent="0" lvl="0" marL="0" rtl="0" algn="ctr">
                        <a:spcBef>
                          <a:spcPts val="0"/>
                        </a:spcBef>
                        <a:spcAft>
                          <a:spcPts val="0"/>
                        </a:spcAft>
                        <a:buNone/>
                      </a:pPr>
                      <a:r>
                        <a:rPr b="1" lang="en-US"/>
                        <a:t>Fields</a:t>
                      </a:r>
                      <a:endParaRPr b="1"/>
                    </a:p>
                  </a:txBody>
                  <a:tcPr marT="91425" marB="91425" marR="91425" marL="91425">
                    <a:solidFill>
                      <a:srgbClr val="D0E0E3"/>
                    </a:solidFill>
                  </a:tcPr>
                </a:tc>
                <a:tc>
                  <a:txBody>
                    <a:bodyPr>
                      <a:noAutofit/>
                    </a:bodyPr>
                    <a:lstStyle/>
                    <a:p>
                      <a:pPr indent="0" lvl="0" marL="0" rtl="0" algn="ctr">
                        <a:spcBef>
                          <a:spcPts val="0"/>
                        </a:spcBef>
                        <a:spcAft>
                          <a:spcPts val="0"/>
                        </a:spcAft>
                        <a:buNone/>
                      </a:pPr>
                      <a:r>
                        <a:rPr b="1" lang="en-US"/>
                        <a:t>Cases</a:t>
                      </a:r>
                      <a:endParaRPr b="1"/>
                    </a:p>
                  </a:txBody>
                  <a:tcPr marT="91425" marB="91425" marR="91425" marL="91425">
                    <a:solidFill>
                      <a:srgbClr val="D0E0E3"/>
                    </a:solidFill>
                  </a:tcPr>
                </a:tc>
                <a:tc>
                  <a:txBody>
                    <a:bodyPr>
                      <a:noAutofit/>
                    </a:bodyPr>
                    <a:lstStyle/>
                    <a:p>
                      <a:pPr indent="0" lvl="0" marL="0" rtl="0" algn="ctr">
                        <a:spcBef>
                          <a:spcPts val="0"/>
                        </a:spcBef>
                        <a:spcAft>
                          <a:spcPts val="0"/>
                        </a:spcAft>
                        <a:buNone/>
                      </a:pPr>
                      <a:r>
                        <a:rPr b="1" lang="en-US"/>
                        <a:t>Just know </a:t>
                      </a:r>
                      <a:r>
                        <a:rPr b="1" lang="en-US">
                          <a:solidFill>
                            <a:srgbClr val="FF0000"/>
                          </a:solidFill>
                        </a:rPr>
                        <a:t>what </a:t>
                      </a:r>
                      <a:r>
                        <a:rPr b="1" lang="en-US"/>
                        <a:t>is predicted…(Previously)</a:t>
                      </a:r>
                      <a:endParaRPr b="1"/>
                    </a:p>
                  </a:txBody>
                  <a:tcPr marT="91425" marB="91425" marR="91425" marL="91425">
                    <a:solidFill>
                      <a:srgbClr val="D0E0E3"/>
                    </a:solidFill>
                  </a:tcPr>
                </a:tc>
                <a:tc>
                  <a:txBody>
                    <a:bodyPr>
                      <a:noAutofit/>
                    </a:bodyPr>
                    <a:lstStyle/>
                    <a:p>
                      <a:pPr indent="0" lvl="0" marL="0" rtl="0" algn="ctr">
                        <a:spcBef>
                          <a:spcPts val="0"/>
                        </a:spcBef>
                        <a:spcAft>
                          <a:spcPts val="0"/>
                        </a:spcAft>
                        <a:buNone/>
                      </a:pPr>
                      <a:r>
                        <a:rPr b="1" lang="en-US"/>
                        <a:t>Know </a:t>
                      </a:r>
                      <a:r>
                        <a:rPr b="1" lang="en-US">
                          <a:solidFill>
                            <a:srgbClr val="FF0000"/>
                          </a:solidFill>
                        </a:rPr>
                        <a:t>why</a:t>
                      </a:r>
                      <a:r>
                        <a:rPr b="1" lang="en-US"/>
                        <a:t> the prediction was made!</a:t>
                      </a:r>
                      <a:endParaRPr b="1"/>
                    </a:p>
                  </a:txBody>
                  <a:tcPr marT="91425" marB="91425" marR="91425" marL="91425">
                    <a:solidFill>
                      <a:srgbClr val="D0E0E3"/>
                    </a:solidFill>
                  </a:tcPr>
                </a:tc>
                <a:tc>
                  <a:txBody>
                    <a:bodyPr>
                      <a:noAutofit/>
                    </a:bodyPr>
                    <a:lstStyle/>
                    <a:p>
                      <a:pPr indent="0" lvl="0" marL="0" rtl="0" algn="ctr">
                        <a:spcBef>
                          <a:spcPts val="0"/>
                        </a:spcBef>
                        <a:spcAft>
                          <a:spcPts val="0"/>
                        </a:spcAft>
                        <a:buNone/>
                      </a:pPr>
                      <a:r>
                        <a:rPr b="1" lang="en-US"/>
                        <a:t>Manipulate system!</a:t>
                      </a:r>
                      <a:endParaRPr b="1"/>
                    </a:p>
                  </a:txBody>
                  <a:tcPr marT="91425" marB="91425" marR="91425" marL="91425">
                    <a:solidFill>
                      <a:srgbClr val="C27BA0"/>
                    </a:solidFill>
                  </a:tcPr>
                </a:tc>
              </a:tr>
              <a:tr h="670525">
                <a:tc rowSpan="4">
                  <a:txBody>
                    <a:bodyPr>
                      <a:noAutofit/>
                    </a:bodyPr>
                    <a:lstStyle/>
                    <a:p>
                      <a:pPr indent="0" lvl="0" marL="0" rtl="0" algn="ctr">
                        <a:spcBef>
                          <a:spcPts val="0"/>
                        </a:spcBef>
                        <a:spcAft>
                          <a:spcPts val="0"/>
                        </a:spcAft>
                        <a:buNone/>
                      </a:pPr>
                      <a:r>
                        <a:rPr lang="en-US"/>
                        <a:t>High-</a:t>
                      </a:r>
                      <a:endParaRPr/>
                    </a:p>
                    <a:p>
                      <a:pPr indent="0" lvl="0" marL="0" rtl="0" algn="ctr">
                        <a:spcBef>
                          <a:spcPts val="0"/>
                        </a:spcBef>
                        <a:spcAft>
                          <a:spcPts val="0"/>
                        </a:spcAft>
                        <a:buNone/>
                      </a:pPr>
                      <a:r>
                        <a:rPr lang="en-US"/>
                        <a:t>Risk</a:t>
                      </a:r>
                      <a:endParaRPr/>
                    </a:p>
                  </a:txBody>
                  <a:tcPr marT="91425" marB="91425" marR="91425" marL="91425" anchor="ctr">
                    <a:solidFill>
                      <a:srgbClr val="F4CCCC"/>
                    </a:solidFill>
                  </a:tcPr>
                </a:tc>
                <a:tc rowSpan="3">
                  <a:txBody>
                    <a:bodyPr>
                      <a:noAutofit/>
                    </a:bodyPr>
                    <a:lstStyle/>
                    <a:p>
                      <a:pPr indent="0" lvl="0" marL="0" rtl="0" algn="ctr">
                        <a:spcBef>
                          <a:spcPts val="0"/>
                        </a:spcBef>
                        <a:spcAft>
                          <a:spcPts val="0"/>
                        </a:spcAft>
                        <a:buNone/>
                      </a:pPr>
                      <a:r>
                        <a:rPr b="1" lang="en-US" sz="1200">
                          <a:solidFill>
                            <a:srgbClr val="333333"/>
                          </a:solidFill>
                          <a:highlight>
                            <a:srgbClr val="FFFFFF"/>
                          </a:highlight>
                          <a:latin typeface="Helvetica Neue"/>
                          <a:ea typeface="Helvetica Neue"/>
                          <a:cs typeface="Helvetica Neue"/>
                          <a:sym typeface="Helvetica Neue"/>
                        </a:rPr>
                        <a:t>Medical/</a:t>
                      </a:r>
                      <a:endParaRPr b="1" sz="1200">
                        <a:solidFill>
                          <a:srgbClr val="333333"/>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b="1" lang="en-US" sz="1200">
                          <a:solidFill>
                            <a:srgbClr val="333333"/>
                          </a:solidFill>
                          <a:highlight>
                            <a:srgbClr val="FFFFFF"/>
                          </a:highlight>
                          <a:latin typeface="Helvetica Neue"/>
                          <a:ea typeface="Helvetica Neue"/>
                          <a:cs typeface="Helvetica Neue"/>
                          <a:sym typeface="Helvetica Neue"/>
                        </a:rPr>
                        <a:t>Healthcare</a:t>
                      </a:r>
                      <a:endParaRPr b="1" sz="1200">
                        <a:solidFill>
                          <a:srgbClr val="333333"/>
                        </a:solidFill>
                        <a:highlight>
                          <a:srgbClr val="FFFFFF"/>
                        </a:highlight>
                        <a:latin typeface="Helvetica Neue"/>
                        <a:ea typeface="Helvetica Neue"/>
                        <a:cs typeface="Helvetica Neue"/>
                        <a:sym typeface="Helvetica Neue"/>
                      </a:endParaRPr>
                    </a:p>
                  </a:txBody>
                  <a:tcPr marT="91425" marB="91425" marR="91425" marL="91425" anchor="ctr"/>
                </a:tc>
                <a:tc>
                  <a:txBody>
                    <a:bodyPr>
                      <a:noAutofit/>
                    </a:bodyPr>
                    <a:lstStyle/>
                    <a:p>
                      <a:pPr indent="0" lvl="0" marL="0" rtl="0" algn="ctr">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Drug effect</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US" sz="1200">
                          <a:solidFill>
                            <a:srgbClr val="333333"/>
                          </a:solidFill>
                          <a:highlight>
                            <a:srgbClr val="FFFFFF"/>
                          </a:highlight>
                          <a:latin typeface="Helvetica Neue"/>
                          <a:ea typeface="Helvetica Neue"/>
                          <a:cs typeface="Helvetica Neue"/>
                          <a:sym typeface="Helvetica Neue"/>
                        </a:rPr>
                        <a:t>H</a:t>
                      </a:r>
                      <a:r>
                        <a:rPr lang="en-US" sz="1200">
                          <a:solidFill>
                            <a:srgbClr val="333333"/>
                          </a:solidFill>
                          <a:highlight>
                            <a:srgbClr val="FFFFFF"/>
                          </a:highlight>
                          <a:latin typeface="Helvetica Neue"/>
                          <a:ea typeface="Helvetica Neue"/>
                          <a:cs typeface="Helvetica Neue"/>
                          <a:sym typeface="Helvetica Neue"/>
                        </a:rPr>
                        <a:t>ow effective some drug will be for a patient...</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1155CC"/>
                          </a:solidFill>
                          <a:highlight>
                            <a:srgbClr val="FFFFFF"/>
                          </a:highlight>
                          <a:latin typeface="Helvetica Neue"/>
                          <a:ea typeface="Helvetica Neue"/>
                          <a:cs typeface="Helvetica Neue"/>
                          <a:sym typeface="Helvetica Neue"/>
                        </a:rPr>
                        <a:t>Reveals the reasons </a:t>
                      </a:r>
                      <a:r>
                        <a:rPr lang="en-US" sz="1200">
                          <a:solidFill>
                            <a:srgbClr val="333333"/>
                          </a:solidFill>
                          <a:highlight>
                            <a:srgbClr val="FFFFFF"/>
                          </a:highlight>
                          <a:latin typeface="Helvetica Neue"/>
                          <a:ea typeface="Helvetica Neue"/>
                          <a:cs typeface="Helvetica Neue"/>
                          <a:sym typeface="Helvetica Neue"/>
                        </a:rPr>
                        <a:t>why the drug would or would not work in specific cases.</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Help the experts to </a:t>
                      </a:r>
                      <a:r>
                        <a:rPr lang="en-US" sz="1200">
                          <a:solidFill>
                            <a:srgbClr val="FF0000"/>
                          </a:solidFill>
                          <a:highlight>
                            <a:srgbClr val="FFFFFF"/>
                          </a:highlight>
                          <a:latin typeface="Helvetica Neue"/>
                          <a:ea typeface="Helvetica Neue"/>
                          <a:cs typeface="Helvetica Neue"/>
                          <a:sym typeface="Helvetica Neue"/>
                        </a:rPr>
                        <a:t>design better therapeutic drugs</a:t>
                      </a:r>
                      <a:r>
                        <a:rPr lang="en-US" sz="1200">
                          <a:solidFill>
                            <a:srgbClr val="333333"/>
                          </a:solidFill>
                          <a:highlight>
                            <a:srgbClr val="FFFFFF"/>
                          </a:highlight>
                          <a:latin typeface="Helvetica Neue"/>
                          <a:ea typeface="Helvetica Neue"/>
                          <a:cs typeface="Helvetica Neue"/>
                          <a:sym typeface="Helvetica Neue"/>
                        </a:rPr>
                        <a:t> in the future</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r>
              <a:tr h="670525">
                <a:tc vMerge="1"/>
                <a:tc vMerge="1"/>
                <a:tc>
                  <a:txBody>
                    <a:bodyPr>
                      <a:noAutofit/>
                    </a:bodyPr>
                    <a:lstStyle/>
                    <a:p>
                      <a:pPr indent="0" lvl="0" marL="0" rtl="0" algn="ctr">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Disease prediction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Flu prediction by multiple mixed symptoms...</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1155CC"/>
                          </a:solidFill>
                          <a:highlight>
                            <a:srgbClr val="FFFFFF"/>
                          </a:highlight>
                          <a:latin typeface="Helvetica Neue"/>
                          <a:ea typeface="Helvetica Neue"/>
                          <a:cs typeface="Helvetica Neue"/>
                          <a:sym typeface="Helvetica Neue"/>
                        </a:rPr>
                        <a:t>Highlight which symptoms</a:t>
                      </a:r>
                      <a:r>
                        <a:rPr lang="en-US" sz="1200">
                          <a:solidFill>
                            <a:srgbClr val="333333"/>
                          </a:solidFill>
                          <a:highlight>
                            <a:srgbClr val="FFFFFF"/>
                          </a:highlight>
                          <a:latin typeface="Helvetica Neue"/>
                          <a:ea typeface="Helvetica Neue"/>
                          <a:cs typeface="Helvetica Neue"/>
                          <a:sym typeface="Helvetica Neue"/>
                        </a:rPr>
                        <a:t> in the patient’s history led to the prediction.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Doctors can </a:t>
                      </a:r>
                      <a:r>
                        <a:rPr lang="en-US" sz="1200">
                          <a:solidFill>
                            <a:srgbClr val="FF0000"/>
                          </a:solidFill>
                          <a:highlight>
                            <a:srgbClr val="FFFFFF"/>
                          </a:highlight>
                          <a:latin typeface="Helvetica Neue"/>
                          <a:ea typeface="Helvetica Neue"/>
                          <a:cs typeface="Helvetica Neue"/>
                          <a:sym typeface="Helvetica Neue"/>
                        </a:rPr>
                        <a:t>make an informed decision</a:t>
                      </a:r>
                      <a:r>
                        <a:rPr lang="en-US" sz="1200">
                          <a:solidFill>
                            <a:srgbClr val="333333"/>
                          </a:solidFill>
                          <a:highlight>
                            <a:srgbClr val="FFFFFF"/>
                          </a:highlight>
                          <a:latin typeface="Helvetica Neue"/>
                          <a:ea typeface="Helvetica Neue"/>
                          <a:cs typeface="Helvetica Neue"/>
                          <a:sym typeface="Helvetica Neue"/>
                        </a:rPr>
                        <a:t> about the model’s prediction.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r>
              <a:tr h="581450">
                <a:tc vMerge="1"/>
                <a:tc vMerge="1"/>
                <a:tc>
                  <a:txBody>
                    <a:bodyPr>
                      <a:noAutofit/>
                    </a:bodyPr>
                    <a:lstStyle/>
                    <a:p>
                      <a:pPr indent="0" lvl="0" marL="0" rtl="0" algn="ctr">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Cancer Classification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Classifying benign and malignant cancer cells...</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1155CC"/>
                          </a:solidFill>
                          <a:highlight>
                            <a:srgbClr val="FFFFFF"/>
                          </a:highlight>
                          <a:latin typeface="Helvetica Neue"/>
                          <a:ea typeface="Helvetica Neue"/>
                          <a:cs typeface="Helvetica Neue"/>
                          <a:sym typeface="Helvetica Neue"/>
                        </a:rPr>
                        <a:t>Lead to the feature </a:t>
                      </a:r>
                      <a:r>
                        <a:rPr lang="en-US" sz="1200">
                          <a:solidFill>
                            <a:srgbClr val="333333"/>
                          </a:solidFill>
                          <a:highlight>
                            <a:srgbClr val="FFFFFF"/>
                          </a:highlight>
                          <a:latin typeface="Helvetica Neue"/>
                          <a:ea typeface="Helvetica Neue"/>
                          <a:cs typeface="Helvetica Neue"/>
                          <a:sym typeface="Helvetica Neue"/>
                        </a:rPr>
                        <a:t>supports predicted label, and the red bars contradict it.</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Understand what made model </a:t>
                      </a:r>
                      <a:r>
                        <a:rPr lang="en-US" sz="1200">
                          <a:solidFill>
                            <a:srgbClr val="333333"/>
                          </a:solidFill>
                          <a:highlight>
                            <a:srgbClr val="FFFFFF"/>
                          </a:highlight>
                          <a:latin typeface="Helvetica Neue"/>
                          <a:ea typeface="Helvetica Neue"/>
                          <a:cs typeface="Helvetica Neue"/>
                          <a:sym typeface="Helvetica Neue"/>
                        </a:rPr>
                        <a:t>misclassify</a:t>
                      </a:r>
                      <a:r>
                        <a:rPr lang="en-US" sz="1200">
                          <a:solidFill>
                            <a:srgbClr val="333333"/>
                          </a:solidFill>
                          <a:highlight>
                            <a:srgbClr val="FFFFFF"/>
                          </a:highlight>
                          <a:latin typeface="Helvetica Neue"/>
                          <a:ea typeface="Helvetica Neue"/>
                          <a:cs typeface="Helvetica Neue"/>
                          <a:sym typeface="Helvetica Neue"/>
                        </a:rPr>
                        <a:t> labels and </a:t>
                      </a:r>
                      <a:r>
                        <a:rPr lang="en-US" sz="1200">
                          <a:solidFill>
                            <a:srgbClr val="FF0000"/>
                          </a:solidFill>
                          <a:highlight>
                            <a:srgbClr val="FFFFFF"/>
                          </a:highlight>
                          <a:latin typeface="Helvetica Neue"/>
                          <a:ea typeface="Helvetica Neue"/>
                          <a:cs typeface="Helvetica Neue"/>
                          <a:sym typeface="Helvetica Neue"/>
                        </a:rPr>
                        <a:t>tune</a:t>
                      </a:r>
                      <a:r>
                        <a:rPr lang="en-US" sz="1200">
                          <a:solidFill>
                            <a:srgbClr val="333333"/>
                          </a:solidFill>
                          <a:highlight>
                            <a:srgbClr val="FFFFFF"/>
                          </a:highlight>
                          <a:latin typeface="Helvetica Neue"/>
                          <a:ea typeface="Helvetica Neue"/>
                          <a:cs typeface="Helvetica Neue"/>
                          <a:sym typeface="Helvetica Neue"/>
                        </a:rPr>
                        <a:t>.</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r>
              <a:tr h="670525">
                <a:tc vMerge="1"/>
                <a:tc>
                  <a:txBody>
                    <a:bodyPr>
                      <a:noAutofit/>
                    </a:bodyPr>
                    <a:lstStyle/>
                    <a:p>
                      <a:pPr indent="0" lvl="0" marL="0" rtl="0" algn="ctr">
                        <a:spcBef>
                          <a:spcPts val="0"/>
                        </a:spcBef>
                        <a:spcAft>
                          <a:spcPts val="0"/>
                        </a:spcAft>
                        <a:buNone/>
                      </a:pPr>
                      <a:r>
                        <a:rPr b="1" lang="en-US" sz="1200">
                          <a:solidFill>
                            <a:srgbClr val="333333"/>
                          </a:solidFill>
                          <a:highlight>
                            <a:srgbClr val="FFFFFF"/>
                          </a:highlight>
                          <a:latin typeface="Helvetica Neue"/>
                          <a:ea typeface="Helvetica Neue"/>
                          <a:cs typeface="Helvetica Neue"/>
                          <a:sym typeface="Helvetica Neue"/>
                        </a:rPr>
                        <a:t>Finance</a:t>
                      </a:r>
                      <a:endParaRPr b="1" sz="1200">
                        <a:solidFill>
                          <a:srgbClr val="333333"/>
                        </a:solidFill>
                        <a:highlight>
                          <a:srgbClr val="FFFFFF"/>
                        </a:highlight>
                        <a:latin typeface="Helvetica Neue"/>
                        <a:ea typeface="Helvetica Neue"/>
                        <a:cs typeface="Helvetica Neue"/>
                        <a:sym typeface="Helvetica Neue"/>
                      </a:endParaRPr>
                    </a:p>
                  </a:txBody>
                  <a:tcPr marT="91425" marB="91425" marR="91425" marL="91425" anchor="ctr"/>
                </a:tc>
                <a:tc>
                  <a:txBody>
                    <a:bodyPr>
                      <a:noAutofit/>
                    </a:bodyPr>
                    <a:lstStyle/>
                    <a:p>
                      <a:pPr indent="0" lvl="0" marL="0" rtl="0" algn="ctr">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Credit card/Loan Fraud</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US" sz="1200">
                          <a:solidFill>
                            <a:srgbClr val="333333"/>
                          </a:solidFill>
                          <a:highlight>
                            <a:srgbClr val="FFFFFF"/>
                          </a:highlight>
                          <a:latin typeface="Helvetica Neue"/>
                          <a:ea typeface="Helvetica Neue"/>
                          <a:cs typeface="Helvetica Neue"/>
                          <a:sym typeface="Helvetica Neue"/>
                        </a:rPr>
                        <a:t>Some </a:t>
                      </a:r>
                      <a:r>
                        <a:rPr lang="en-US" sz="1200">
                          <a:solidFill>
                            <a:srgbClr val="333333"/>
                          </a:solidFill>
                          <a:highlight>
                            <a:srgbClr val="FFFFFF"/>
                          </a:highlight>
                          <a:latin typeface="Helvetica Neue"/>
                          <a:ea typeface="Helvetica Neue"/>
                          <a:cs typeface="Helvetica Neue"/>
                          <a:sym typeface="Helvetica Neue"/>
                        </a:rPr>
                        <a:t>unexpected rejection came from systems for the applicants...</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1155CC"/>
                          </a:solidFill>
                          <a:highlight>
                            <a:srgbClr val="FFFFFF"/>
                          </a:highlight>
                          <a:latin typeface="Helvetica Neue"/>
                          <a:ea typeface="Helvetica Neue"/>
                          <a:cs typeface="Helvetica Neue"/>
                          <a:sym typeface="Helvetica Neue"/>
                        </a:rPr>
                        <a:t>Figure out the reason codes </a:t>
                      </a:r>
                      <a:r>
                        <a:rPr lang="en-US" sz="1200">
                          <a:solidFill>
                            <a:srgbClr val="333333"/>
                          </a:solidFill>
                          <a:highlight>
                            <a:srgbClr val="FFFFFF"/>
                          </a:highlight>
                          <a:latin typeface="Helvetica Neue"/>
                          <a:ea typeface="Helvetica Neue"/>
                          <a:cs typeface="Helvetica Neue"/>
                          <a:sym typeface="Helvetica Neue"/>
                        </a:rPr>
                        <a:t>contributing to the high probability of default.</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Improve the model to prevent someone to </a:t>
                      </a:r>
                      <a:r>
                        <a:rPr lang="en-US" sz="1200">
                          <a:solidFill>
                            <a:srgbClr val="FF0000"/>
                          </a:solidFill>
                          <a:highlight>
                            <a:srgbClr val="FFFFFF"/>
                          </a:highlight>
                          <a:latin typeface="Helvetica Neue"/>
                          <a:ea typeface="Helvetica Neue"/>
                          <a:cs typeface="Helvetica Neue"/>
                          <a:sym typeface="Helvetica Neue"/>
                        </a:rPr>
                        <a:t>deceive </a:t>
                      </a:r>
                      <a:r>
                        <a:rPr lang="en-US" sz="1200">
                          <a:solidFill>
                            <a:srgbClr val="333333"/>
                          </a:solidFill>
                          <a:highlight>
                            <a:srgbClr val="FFFFFF"/>
                          </a:highlight>
                          <a:latin typeface="Helvetica Neue"/>
                          <a:ea typeface="Helvetica Neue"/>
                          <a:cs typeface="Helvetica Neue"/>
                          <a:sym typeface="Helvetica Neue"/>
                        </a:rPr>
                        <a:t>a system.</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r>
              <a:tr h="670525">
                <a:tc rowSpan="2">
                  <a:txBody>
                    <a:bodyPr>
                      <a:noAutofit/>
                    </a:bodyPr>
                    <a:lstStyle/>
                    <a:p>
                      <a:pPr indent="0" lvl="0" marL="0" rtl="0" algn="ctr">
                        <a:spcBef>
                          <a:spcPts val="0"/>
                        </a:spcBef>
                        <a:spcAft>
                          <a:spcPts val="0"/>
                        </a:spcAft>
                        <a:buNone/>
                      </a:pPr>
                      <a:r>
                        <a:rPr lang="en-US"/>
                        <a:t>Low-</a:t>
                      </a:r>
                      <a:endParaRPr/>
                    </a:p>
                    <a:p>
                      <a:pPr indent="0" lvl="0" marL="0" rtl="0" algn="ctr">
                        <a:spcBef>
                          <a:spcPts val="0"/>
                        </a:spcBef>
                        <a:spcAft>
                          <a:spcPts val="0"/>
                        </a:spcAft>
                        <a:buNone/>
                      </a:pPr>
                      <a:r>
                        <a:rPr lang="en-US"/>
                        <a:t>Risk</a:t>
                      </a:r>
                      <a:endParaRPr/>
                    </a:p>
                  </a:txBody>
                  <a:tcPr marT="91425" marB="91425" marR="91425" marL="91425" anchor="ctr">
                    <a:solidFill>
                      <a:srgbClr val="D9EAD3"/>
                    </a:solidFill>
                  </a:tcPr>
                </a:tc>
                <a:tc>
                  <a:txBody>
                    <a:bodyPr>
                      <a:noAutofit/>
                    </a:bodyPr>
                    <a:lstStyle/>
                    <a:p>
                      <a:pPr indent="0" lvl="0" marL="0" rtl="0" algn="ctr">
                        <a:spcBef>
                          <a:spcPts val="0"/>
                        </a:spcBef>
                        <a:spcAft>
                          <a:spcPts val="0"/>
                        </a:spcAft>
                        <a:buNone/>
                      </a:pPr>
                      <a:r>
                        <a:rPr b="1" lang="en-US" sz="1200">
                          <a:solidFill>
                            <a:srgbClr val="333333"/>
                          </a:solidFill>
                          <a:highlight>
                            <a:srgbClr val="FFFFFF"/>
                          </a:highlight>
                          <a:latin typeface="Helvetica Neue"/>
                          <a:ea typeface="Helvetica Neue"/>
                          <a:cs typeface="Helvetica Neue"/>
                          <a:sym typeface="Helvetica Neue"/>
                        </a:rPr>
                        <a:t>E-commercial</a:t>
                      </a:r>
                      <a:endParaRPr b="1" sz="1200">
                        <a:solidFill>
                          <a:srgbClr val="333333"/>
                        </a:solidFill>
                        <a:highlight>
                          <a:srgbClr val="FFFFFF"/>
                        </a:highlight>
                        <a:latin typeface="Helvetica Neue"/>
                        <a:ea typeface="Helvetica Neue"/>
                        <a:cs typeface="Helvetica Neue"/>
                        <a:sym typeface="Helvetica Neue"/>
                      </a:endParaRPr>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lang="en-US" sz="1200">
                          <a:solidFill>
                            <a:srgbClr val="333333"/>
                          </a:solidFill>
                          <a:highlight>
                            <a:srgbClr val="FFFFFF"/>
                          </a:highlight>
                          <a:latin typeface="Helvetica Neue"/>
                          <a:ea typeface="Helvetica Neue"/>
                          <a:cs typeface="Helvetica Neue"/>
                          <a:sym typeface="Helvetica Neue"/>
                        </a:rPr>
                        <a:t>Products recommender system</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US" sz="1200">
                          <a:solidFill>
                            <a:srgbClr val="333333"/>
                          </a:solidFill>
                          <a:highlight>
                            <a:srgbClr val="FFFFFF"/>
                          </a:highlight>
                          <a:latin typeface="Helvetica Neue"/>
                          <a:ea typeface="Helvetica Neue"/>
                          <a:cs typeface="Helvetica Neue"/>
                          <a:sym typeface="Helvetica Neue"/>
                        </a:rPr>
                        <a:t>Products recommender system...</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1155CC"/>
                          </a:solidFill>
                          <a:highlight>
                            <a:srgbClr val="FFFFFF"/>
                          </a:highlight>
                          <a:latin typeface="Helvetica Neue"/>
                          <a:ea typeface="Helvetica Neue"/>
                          <a:cs typeface="Helvetica Neue"/>
                          <a:sym typeface="Helvetica Neue"/>
                        </a:rPr>
                        <a:t>Explore the related features </a:t>
                      </a:r>
                      <a:r>
                        <a:rPr lang="en-US" sz="1200">
                          <a:solidFill>
                            <a:srgbClr val="333333"/>
                          </a:solidFill>
                          <a:highlight>
                            <a:srgbClr val="FFFFFF"/>
                          </a:highlight>
                          <a:latin typeface="Helvetica Neue"/>
                          <a:ea typeface="Helvetica Neue"/>
                          <a:cs typeface="Helvetica Neue"/>
                          <a:sym typeface="Helvetica Neue"/>
                        </a:rPr>
                        <a:t>cause this recommendation.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FF0000"/>
                          </a:solidFill>
                          <a:highlight>
                            <a:srgbClr val="FFFFFF"/>
                          </a:highlight>
                          <a:latin typeface="Helvetica Neue"/>
                          <a:ea typeface="Helvetica Neue"/>
                          <a:cs typeface="Helvetica Neue"/>
                          <a:sym typeface="Helvetica Neue"/>
                        </a:rPr>
                        <a:t>Optimize</a:t>
                      </a:r>
                      <a:r>
                        <a:rPr lang="en-US" sz="1200">
                          <a:solidFill>
                            <a:srgbClr val="333333"/>
                          </a:solidFill>
                          <a:highlight>
                            <a:srgbClr val="FFFFFF"/>
                          </a:highlight>
                          <a:latin typeface="Helvetica Neue"/>
                          <a:ea typeface="Helvetica Neue"/>
                          <a:cs typeface="Helvetica Neue"/>
                          <a:sym typeface="Helvetica Neue"/>
                        </a:rPr>
                        <a:t> the recommendation system to increase the accuracy.</a:t>
                      </a:r>
                      <a:endParaRPr/>
                    </a:p>
                  </a:txBody>
                  <a:tcPr marT="91425" marB="91425" marR="91425" marL="91425"/>
                </a:tc>
              </a:tr>
              <a:tr h="837725">
                <a:tc vMerge="1"/>
                <a:tc>
                  <a:txBody>
                    <a:bodyPr>
                      <a:noAutofit/>
                    </a:bodyPr>
                    <a:lstStyle/>
                    <a:p>
                      <a:pPr indent="0" lvl="0" marL="0" rtl="0" algn="ctr">
                        <a:spcBef>
                          <a:spcPts val="0"/>
                        </a:spcBef>
                        <a:spcAft>
                          <a:spcPts val="0"/>
                        </a:spcAft>
                        <a:buNone/>
                      </a:pPr>
                      <a:r>
                        <a:rPr b="1" lang="en-US" sz="1200">
                          <a:solidFill>
                            <a:srgbClr val="333333"/>
                          </a:solidFill>
                          <a:highlight>
                            <a:srgbClr val="FFFFFF"/>
                          </a:highlight>
                          <a:latin typeface="Helvetica Neue"/>
                          <a:ea typeface="Helvetica Neue"/>
                          <a:cs typeface="Helvetica Neue"/>
                          <a:sym typeface="Helvetica Neue"/>
                        </a:rPr>
                        <a:t>Others...</a:t>
                      </a:r>
                      <a:endParaRPr b="1" sz="1200">
                        <a:solidFill>
                          <a:srgbClr val="333333"/>
                        </a:solidFill>
                        <a:highlight>
                          <a:srgbClr val="FFFFFF"/>
                        </a:highlight>
                        <a:latin typeface="Helvetica Neue"/>
                        <a:ea typeface="Helvetica Neue"/>
                        <a:cs typeface="Helvetica Neue"/>
                        <a:sym typeface="Helvetica Neue"/>
                      </a:endParaRPr>
                    </a:p>
                  </a:txBody>
                  <a:tcPr marT="91425" marB="91425" marR="91425" marL="91425" anchor="ctr"/>
                </a:tc>
                <a:tc>
                  <a:txBody>
                    <a:bodyPr>
                      <a:noAutofit/>
                    </a:bodyPr>
                    <a:lstStyle/>
                    <a:p>
                      <a:pPr indent="0" lvl="0" marL="0" rtl="0" algn="ctr">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Spam Email </a:t>
                      </a:r>
                      <a:r>
                        <a:rPr lang="en-US" sz="1200">
                          <a:solidFill>
                            <a:srgbClr val="333333"/>
                          </a:solidFill>
                          <a:highlight>
                            <a:srgbClr val="FFFFFF"/>
                          </a:highlight>
                          <a:latin typeface="Helvetica Neue"/>
                          <a:ea typeface="Helvetica Neue"/>
                          <a:cs typeface="Helvetica Neue"/>
                          <a:sym typeface="Helvetica Neue"/>
                        </a:rPr>
                        <a:t>recognition</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Remove the email due to the possibility of ‘spam’...</a:t>
                      </a:r>
                      <a:endParaRPr sz="1200">
                        <a:solidFill>
                          <a:srgbClr val="333333"/>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Generate the high-frequent words/features cause this recognition</a:t>
                      </a:r>
                      <a:endParaRPr sz="1200">
                        <a:solidFill>
                          <a:srgbClr val="1155CC"/>
                        </a:solidFill>
                        <a:highlight>
                          <a:srgbClr val="FFFFFF"/>
                        </a:highlight>
                        <a:latin typeface="Helvetica Neue"/>
                        <a:ea typeface="Helvetica Neue"/>
                        <a:cs typeface="Helvetica Neue"/>
                        <a:sym typeface="Helvetica Neue"/>
                      </a:endParaRPr>
                    </a:p>
                  </a:txBody>
                  <a:tcPr marT="91425" marB="91425" marR="91425" marL="91425"/>
                </a:tc>
                <a:tc>
                  <a:txBody>
                    <a:bodyPr>
                      <a:noAutofit/>
                    </a:bodyPr>
                    <a:lstStyle/>
                    <a:p>
                      <a:pPr indent="0" lvl="0" marL="0" rtl="0" algn="l">
                        <a:spcBef>
                          <a:spcPts val="0"/>
                        </a:spcBef>
                        <a:spcAft>
                          <a:spcPts val="0"/>
                        </a:spcAft>
                        <a:buNone/>
                      </a:pPr>
                      <a:r>
                        <a:rPr lang="en-US" sz="1200">
                          <a:highlight>
                            <a:srgbClr val="FFFFFF"/>
                          </a:highlight>
                          <a:latin typeface="Helvetica Neue"/>
                          <a:ea typeface="Helvetica Neue"/>
                          <a:cs typeface="Helvetica Neue"/>
                          <a:sym typeface="Helvetica Neue"/>
                        </a:rPr>
                        <a:t>The email sender please </a:t>
                      </a:r>
                      <a:r>
                        <a:rPr lang="en-US" sz="1200">
                          <a:solidFill>
                            <a:srgbClr val="FF0000"/>
                          </a:solidFill>
                          <a:highlight>
                            <a:srgbClr val="FFFFFF"/>
                          </a:highlight>
                          <a:latin typeface="Helvetica Neue"/>
                          <a:ea typeface="Helvetica Neue"/>
                          <a:cs typeface="Helvetica Neue"/>
                          <a:sym typeface="Helvetica Neue"/>
                        </a:rPr>
                        <a:t>avoid these words </a:t>
                      </a:r>
                      <a:r>
                        <a:rPr lang="en-US" sz="1200">
                          <a:highlight>
                            <a:srgbClr val="FFFFFF"/>
                          </a:highlight>
                          <a:latin typeface="Helvetica Neue"/>
                          <a:ea typeface="Helvetica Neue"/>
                          <a:cs typeface="Helvetica Neue"/>
                          <a:sym typeface="Helvetica Neue"/>
                        </a:rPr>
                        <a:t>if want to be received by your potential customers.</a:t>
                      </a:r>
                      <a:endParaRPr sz="1200">
                        <a:highlight>
                          <a:srgbClr val="FFFFFF"/>
                        </a:highlight>
                        <a:latin typeface="Helvetica Neue"/>
                        <a:ea typeface="Helvetica Neue"/>
                        <a:cs typeface="Helvetica Neue"/>
                        <a:sym typeface="Helvetica Neue"/>
                      </a:endParaRPr>
                    </a:p>
                  </a:txBody>
                  <a:tcPr marT="91425" marB="91425" marR="91425" marL="91425"/>
                </a:tc>
              </a:tr>
              <a:tr h="846525">
                <a:tc gridSpan="6">
                  <a:txBody>
                    <a:bodyPr>
                      <a:noAutofit/>
                    </a:bodyPr>
                    <a:lstStyle/>
                    <a:p>
                      <a:pPr indent="0" lvl="0" marL="0" marR="0" rtl="0" algn="ctr">
                        <a:lnSpc>
                          <a:spcPct val="100000"/>
                        </a:lnSpc>
                        <a:spcBef>
                          <a:spcPts val="0"/>
                        </a:spcBef>
                        <a:spcAft>
                          <a:spcPts val="0"/>
                        </a:spcAft>
                        <a:buNone/>
                      </a:pPr>
                      <a:r>
                        <a:rPr lang="en-US" sz="4800"/>
                        <a:t>...</a:t>
                      </a:r>
                      <a:endParaRPr sz="4800"/>
                    </a:p>
                  </a:txBody>
                  <a:tcPr marT="91425" marB="91425" marR="91425" marL="91425" anchor="ctr">
                    <a:solidFill>
                      <a:srgbClr val="FFFFFF"/>
                    </a:solidFill>
                  </a:tcPr>
                </a:tc>
                <a:tc hMerge="1"/>
                <a:tc hMerge="1"/>
                <a:tc hMerge="1"/>
                <a:tc hMerge="1"/>
                <a:tc hMerge="1"/>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pic>
        <p:nvPicPr>
          <p:cNvPr id="616" name="Google Shape;616;p61"/>
          <p:cNvPicPr preferRelativeResize="0"/>
          <p:nvPr/>
        </p:nvPicPr>
        <p:blipFill>
          <a:blip r:embed="rId3">
            <a:alphaModFix/>
          </a:blip>
          <a:stretch>
            <a:fillRect/>
          </a:stretch>
        </p:blipFill>
        <p:spPr>
          <a:xfrm>
            <a:off x="1581525" y="145000"/>
            <a:ext cx="8437076" cy="1844300"/>
          </a:xfrm>
          <a:prstGeom prst="rect">
            <a:avLst/>
          </a:prstGeom>
          <a:noFill/>
          <a:ln>
            <a:noFill/>
          </a:ln>
        </p:spPr>
      </p:pic>
      <p:pic>
        <p:nvPicPr>
          <p:cNvPr id="617" name="Google Shape;617;p61"/>
          <p:cNvPicPr preferRelativeResize="0"/>
          <p:nvPr/>
        </p:nvPicPr>
        <p:blipFill>
          <a:blip r:embed="rId4">
            <a:alphaModFix/>
          </a:blip>
          <a:stretch>
            <a:fillRect/>
          </a:stretch>
        </p:blipFill>
        <p:spPr>
          <a:xfrm>
            <a:off x="1856875" y="2190088"/>
            <a:ext cx="8124475" cy="1927975"/>
          </a:xfrm>
          <a:prstGeom prst="rect">
            <a:avLst/>
          </a:prstGeom>
          <a:noFill/>
          <a:ln>
            <a:noFill/>
          </a:ln>
        </p:spPr>
      </p:pic>
      <p:pic>
        <p:nvPicPr>
          <p:cNvPr id="618" name="Google Shape;618;p61"/>
          <p:cNvPicPr preferRelativeResize="0"/>
          <p:nvPr/>
        </p:nvPicPr>
        <p:blipFill>
          <a:blip r:embed="rId5">
            <a:alphaModFix/>
          </a:blip>
          <a:stretch>
            <a:fillRect/>
          </a:stretch>
        </p:blipFill>
        <p:spPr>
          <a:xfrm>
            <a:off x="1730325" y="4318850"/>
            <a:ext cx="5050424" cy="2431503"/>
          </a:xfrm>
          <a:prstGeom prst="rect">
            <a:avLst/>
          </a:prstGeom>
          <a:noFill/>
          <a:ln>
            <a:noFill/>
          </a:ln>
        </p:spPr>
      </p:pic>
      <p:sp>
        <p:nvSpPr>
          <p:cNvPr id="619" name="Google Shape;619;p61"/>
          <p:cNvSpPr txBox="1"/>
          <p:nvPr/>
        </p:nvSpPr>
        <p:spPr>
          <a:xfrm>
            <a:off x="394550" y="2609400"/>
            <a:ext cx="1250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85200C"/>
                </a:solidFill>
                <a:latin typeface="Calibri"/>
                <a:ea typeface="Calibri"/>
                <a:cs typeface="Calibri"/>
                <a:sym typeface="Calibri"/>
              </a:rPr>
              <a:t>Figure 2:</a:t>
            </a:r>
            <a:endParaRPr>
              <a:solidFill>
                <a:srgbClr val="85200C"/>
              </a:solidFill>
              <a:latin typeface="Calibri"/>
              <a:ea typeface="Calibri"/>
              <a:cs typeface="Calibri"/>
              <a:sym typeface="Calibri"/>
            </a:endParaRPr>
          </a:p>
          <a:p>
            <a:pPr indent="0" lvl="0" marL="0" rtl="0" algn="l">
              <a:spcBef>
                <a:spcPts val="0"/>
              </a:spcBef>
              <a:spcAft>
                <a:spcPts val="0"/>
              </a:spcAft>
              <a:buNone/>
            </a:pPr>
            <a:r>
              <a:rPr lang="en-US">
                <a:solidFill>
                  <a:srgbClr val="85200C"/>
                </a:solidFill>
                <a:latin typeface="Calibri"/>
                <a:ea typeface="Calibri"/>
                <a:cs typeface="Calibri"/>
                <a:sym typeface="Calibri"/>
              </a:rPr>
              <a:t>Medical Case</a:t>
            </a:r>
            <a:endParaRPr>
              <a:solidFill>
                <a:srgbClr val="85200C"/>
              </a:solidFill>
              <a:latin typeface="Calibri"/>
              <a:ea typeface="Calibri"/>
              <a:cs typeface="Calibri"/>
              <a:sym typeface="Calibri"/>
            </a:endParaRPr>
          </a:p>
        </p:txBody>
      </p:sp>
      <p:sp>
        <p:nvSpPr>
          <p:cNvPr id="620" name="Google Shape;620;p61"/>
          <p:cNvSpPr txBox="1"/>
          <p:nvPr/>
        </p:nvSpPr>
        <p:spPr>
          <a:xfrm>
            <a:off x="394550" y="620625"/>
            <a:ext cx="1250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85200C"/>
                </a:solidFill>
                <a:latin typeface="Calibri"/>
                <a:ea typeface="Calibri"/>
                <a:cs typeface="Calibri"/>
                <a:sym typeface="Calibri"/>
              </a:rPr>
              <a:t>Figure 1:</a:t>
            </a:r>
            <a:endParaRPr>
              <a:solidFill>
                <a:srgbClr val="85200C"/>
              </a:solidFill>
              <a:latin typeface="Calibri"/>
              <a:ea typeface="Calibri"/>
              <a:cs typeface="Calibri"/>
              <a:sym typeface="Calibri"/>
            </a:endParaRPr>
          </a:p>
          <a:p>
            <a:pPr indent="0" lvl="0" marL="0" rtl="0" algn="l">
              <a:spcBef>
                <a:spcPts val="0"/>
              </a:spcBef>
              <a:spcAft>
                <a:spcPts val="0"/>
              </a:spcAft>
              <a:buNone/>
            </a:pPr>
            <a:r>
              <a:rPr lang="en-US">
                <a:solidFill>
                  <a:srgbClr val="85200C"/>
                </a:solidFill>
                <a:latin typeface="Calibri"/>
                <a:ea typeface="Calibri"/>
                <a:cs typeface="Calibri"/>
                <a:sym typeface="Calibri"/>
              </a:rPr>
              <a:t>Common</a:t>
            </a:r>
            <a:endParaRPr>
              <a:solidFill>
                <a:srgbClr val="85200C"/>
              </a:solidFill>
              <a:latin typeface="Calibri"/>
              <a:ea typeface="Calibri"/>
              <a:cs typeface="Calibri"/>
              <a:sym typeface="Calibri"/>
            </a:endParaRPr>
          </a:p>
        </p:txBody>
      </p:sp>
      <p:cxnSp>
        <p:nvCxnSpPr>
          <p:cNvPr id="621" name="Google Shape;621;p61"/>
          <p:cNvCxnSpPr/>
          <p:nvPr/>
        </p:nvCxnSpPr>
        <p:spPr>
          <a:xfrm flipH="1" rot="10800000">
            <a:off x="1644950" y="4135300"/>
            <a:ext cx="8418300" cy="37200"/>
          </a:xfrm>
          <a:prstGeom prst="straightConnector1">
            <a:avLst/>
          </a:prstGeom>
          <a:noFill/>
          <a:ln cap="flat" cmpd="sng" w="9525">
            <a:solidFill>
              <a:schemeClr val="dk2"/>
            </a:solidFill>
            <a:prstDash val="solid"/>
            <a:round/>
            <a:headEnd len="med" w="med" type="none"/>
            <a:tailEnd len="med" w="med" type="none"/>
          </a:ln>
        </p:spPr>
      </p:cxnSp>
      <p:sp>
        <p:nvSpPr>
          <p:cNvPr id="622" name="Google Shape;622;p61"/>
          <p:cNvSpPr txBox="1"/>
          <p:nvPr/>
        </p:nvSpPr>
        <p:spPr>
          <a:xfrm>
            <a:off x="394550" y="5158525"/>
            <a:ext cx="15168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85200C"/>
                </a:solidFill>
                <a:latin typeface="Calibri"/>
                <a:ea typeface="Calibri"/>
                <a:cs typeface="Calibri"/>
                <a:sym typeface="Calibri"/>
              </a:rPr>
              <a:t>Figure 3.1:</a:t>
            </a:r>
            <a:endParaRPr>
              <a:solidFill>
                <a:srgbClr val="85200C"/>
              </a:solidFill>
              <a:latin typeface="Calibri"/>
              <a:ea typeface="Calibri"/>
              <a:cs typeface="Calibri"/>
              <a:sym typeface="Calibri"/>
            </a:endParaRPr>
          </a:p>
          <a:p>
            <a:pPr indent="0" lvl="0" marL="0" rtl="0" algn="l">
              <a:spcBef>
                <a:spcPts val="0"/>
              </a:spcBef>
              <a:spcAft>
                <a:spcPts val="0"/>
              </a:spcAft>
              <a:buNone/>
            </a:pPr>
            <a:r>
              <a:rPr lang="en-US">
                <a:solidFill>
                  <a:srgbClr val="85200C"/>
                </a:solidFill>
                <a:latin typeface="Calibri"/>
                <a:ea typeface="Calibri"/>
                <a:cs typeface="Calibri"/>
                <a:sym typeface="Calibri"/>
              </a:rPr>
              <a:t>Image Case</a:t>
            </a:r>
            <a:endParaRPr>
              <a:solidFill>
                <a:srgbClr val="85200C"/>
              </a:solidFill>
              <a:latin typeface="Calibri"/>
              <a:ea typeface="Calibri"/>
              <a:cs typeface="Calibri"/>
              <a:sym typeface="Calibri"/>
            </a:endParaRPr>
          </a:p>
          <a:p>
            <a:pPr indent="0" lvl="0" marL="0" rtl="0" algn="l">
              <a:spcBef>
                <a:spcPts val="0"/>
              </a:spcBef>
              <a:spcAft>
                <a:spcPts val="0"/>
              </a:spcAft>
              <a:buNone/>
            </a:pPr>
            <a:r>
              <a:rPr lang="en-US">
                <a:solidFill>
                  <a:srgbClr val="85200C"/>
                </a:solidFill>
                <a:latin typeface="Calibri"/>
                <a:ea typeface="Calibri"/>
                <a:cs typeface="Calibri"/>
                <a:sym typeface="Calibri"/>
              </a:rPr>
              <a:t>(LIME-</a:t>
            </a:r>
            <a:endParaRPr>
              <a:solidFill>
                <a:srgbClr val="85200C"/>
              </a:solidFill>
              <a:latin typeface="Calibri"/>
              <a:ea typeface="Calibri"/>
              <a:cs typeface="Calibri"/>
              <a:sym typeface="Calibri"/>
            </a:endParaRPr>
          </a:p>
          <a:p>
            <a:pPr indent="0" lvl="0" marL="0" rtl="0" algn="l">
              <a:spcBef>
                <a:spcPts val="0"/>
              </a:spcBef>
              <a:spcAft>
                <a:spcPts val="0"/>
              </a:spcAft>
              <a:buNone/>
            </a:pPr>
            <a:r>
              <a:rPr lang="en-US" sz="1200">
                <a:solidFill>
                  <a:srgbClr val="333333"/>
                </a:solidFill>
                <a:highlight>
                  <a:srgbClr val="FFFFFF"/>
                </a:highlight>
                <a:latin typeface="Microsoft Yahei"/>
                <a:ea typeface="Microsoft Yahei"/>
                <a:cs typeface="Microsoft Yahei"/>
                <a:sym typeface="Microsoft Yahei"/>
              </a:rPr>
              <a:t>Local Interpretable Model-Agnostic Explanations</a:t>
            </a:r>
            <a:r>
              <a:rPr lang="en-US">
                <a:solidFill>
                  <a:srgbClr val="85200C"/>
                </a:solidFill>
                <a:latin typeface="Calibri"/>
                <a:ea typeface="Calibri"/>
                <a:cs typeface="Calibri"/>
                <a:sym typeface="Calibri"/>
              </a:rPr>
              <a:t>)</a:t>
            </a:r>
            <a:endParaRPr>
              <a:solidFill>
                <a:srgbClr val="85200C"/>
              </a:solidFill>
              <a:latin typeface="Calibri"/>
              <a:ea typeface="Calibri"/>
              <a:cs typeface="Calibri"/>
              <a:sym typeface="Calibri"/>
            </a:endParaRPr>
          </a:p>
        </p:txBody>
      </p:sp>
      <p:sp>
        <p:nvSpPr>
          <p:cNvPr id="623" name="Google Shape;623;p61"/>
          <p:cNvSpPr/>
          <p:nvPr/>
        </p:nvSpPr>
        <p:spPr>
          <a:xfrm>
            <a:off x="5202825" y="1976750"/>
            <a:ext cx="625200" cy="446700"/>
          </a:xfrm>
          <a:prstGeom prst="down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61"/>
          <p:cNvPicPr preferRelativeResize="0"/>
          <p:nvPr/>
        </p:nvPicPr>
        <p:blipFill>
          <a:blip r:embed="rId6">
            <a:alphaModFix/>
          </a:blip>
          <a:stretch>
            <a:fillRect/>
          </a:stretch>
        </p:blipFill>
        <p:spPr>
          <a:xfrm>
            <a:off x="7787425" y="4881358"/>
            <a:ext cx="4812689" cy="1306475"/>
          </a:xfrm>
          <a:prstGeom prst="rect">
            <a:avLst/>
          </a:prstGeom>
          <a:noFill/>
          <a:ln>
            <a:noFill/>
          </a:ln>
        </p:spPr>
      </p:pic>
      <p:sp>
        <p:nvSpPr>
          <p:cNvPr id="625" name="Google Shape;625;p61"/>
          <p:cNvSpPr/>
          <p:nvPr/>
        </p:nvSpPr>
        <p:spPr>
          <a:xfrm>
            <a:off x="6527700" y="5046500"/>
            <a:ext cx="1250400" cy="60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1"/>
          <p:cNvSpPr txBox="1"/>
          <p:nvPr/>
        </p:nvSpPr>
        <p:spPr>
          <a:xfrm rot="-2298539">
            <a:off x="2118753" y="4670122"/>
            <a:ext cx="1660424" cy="4884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latin typeface="Calibri"/>
                <a:ea typeface="Calibri"/>
                <a:cs typeface="Calibri"/>
                <a:sym typeface="Calibri"/>
              </a:rPr>
              <a:t>Future work!</a:t>
            </a:r>
            <a:endParaRPr sz="1800">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WHY-2</a:t>
            </a:r>
            <a:endParaRPr/>
          </a:p>
        </p:txBody>
      </p:sp>
      <p:sp>
        <p:nvSpPr>
          <p:cNvPr id="140" name="Google Shape;140;p17"/>
          <p:cNvSpPr/>
          <p:nvPr/>
        </p:nvSpPr>
        <p:spPr>
          <a:xfrm>
            <a:off x="2360177" y="1085136"/>
            <a:ext cx="6096000"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Human curiosity and learning</a:t>
            </a:r>
            <a:r>
              <a:rPr b="0" i="0" lang="en-US" sz="1800" u="none" cap="none" strike="noStrike">
                <a:solidFill>
                  <a:srgbClr val="548135"/>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When opaque machine learning models are used in research, scientific findings </a:t>
            </a:r>
            <a:r>
              <a:rPr b="1" i="0" lang="en-US" sz="1800" u="sng" cap="none" strike="noStrike">
                <a:solidFill>
                  <a:schemeClr val="dk1"/>
                </a:solidFill>
                <a:latin typeface="Calibri"/>
                <a:ea typeface="Calibri"/>
                <a:cs typeface="Calibri"/>
                <a:sym typeface="Calibri"/>
              </a:rPr>
              <a:t>remain completely HIDDEN </a:t>
            </a:r>
            <a:r>
              <a:rPr b="0" i="0" lang="en-US" sz="1800" u="none" cap="none" strike="noStrike">
                <a:solidFill>
                  <a:schemeClr val="dk1"/>
                </a:solidFill>
                <a:latin typeface="Calibri"/>
                <a:ea typeface="Calibri"/>
                <a:cs typeface="Calibri"/>
                <a:sym typeface="Calibri"/>
              </a:rPr>
              <a:t>if the model only gives predictions without explanations.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a:off x="2360177" y="2793296"/>
            <a:ext cx="60960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Machine learning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can only be </a:t>
            </a:r>
            <a:r>
              <a:rPr b="1" i="0" lang="en-US" sz="1800" u="none" cap="none" strike="noStrike">
                <a:solidFill>
                  <a:schemeClr val="dk1"/>
                </a:solidFill>
                <a:latin typeface="Calibri"/>
                <a:ea typeface="Calibri"/>
                <a:cs typeface="Calibri"/>
                <a:sym typeface="Calibri"/>
              </a:rPr>
              <a:t>DEBUGGED &amp; AUDIT</a:t>
            </a:r>
            <a:r>
              <a:rPr b="0" i="0" lang="en-US" sz="1800" u="none" cap="none" strike="noStrike">
                <a:solidFill>
                  <a:schemeClr val="dk1"/>
                </a:solidFill>
                <a:latin typeface="Calibri"/>
                <a:ea typeface="Calibri"/>
                <a:cs typeface="Calibri"/>
                <a:sym typeface="Calibri"/>
              </a:rPr>
              <a:t> when they can be interpreted</a:t>
            </a:r>
            <a:endParaRPr b="0" i="0" sz="1400" u="none" cap="none" strike="noStrike">
              <a:solidFill>
                <a:srgbClr val="000000"/>
              </a:solidFill>
              <a:latin typeface="Arial"/>
              <a:ea typeface="Arial"/>
              <a:cs typeface="Arial"/>
              <a:sym typeface="Arial"/>
            </a:endParaRPr>
          </a:p>
        </p:txBody>
      </p:sp>
      <p:grpSp>
        <p:nvGrpSpPr>
          <p:cNvPr id="142" name="Google Shape;142;p17"/>
          <p:cNvGrpSpPr/>
          <p:nvPr/>
        </p:nvGrpSpPr>
        <p:grpSpPr>
          <a:xfrm>
            <a:off x="681032" y="3716626"/>
            <a:ext cx="7253591" cy="2945118"/>
            <a:chOff x="681032" y="3716626"/>
            <a:chExt cx="7253591" cy="2945118"/>
          </a:xfrm>
        </p:grpSpPr>
        <p:pic>
          <p:nvPicPr>
            <p:cNvPr id="143" name="Google Shape;143;p17"/>
            <p:cNvPicPr preferRelativeResize="0"/>
            <p:nvPr/>
          </p:nvPicPr>
          <p:blipFill rotWithShape="1">
            <a:blip r:embed="rId3">
              <a:alphaModFix/>
            </a:blip>
            <a:srcRect b="0" l="0" r="0" t="0"/>
            <a:stretch/>
          </p:blipFill>
          <p:spPr>
            <a:xfrm>
              <a:off x="681032" y="3947458"/>
              <a:ext cx="4647619" cy="2714286"/>
            </a:xfrm>
            <a:prstGeom prst="rect">
              <a:avLst/>
            </a:prstGeom>
            <a:noFill/>
            <a:ln>
              <a:noFill/>
            </a:ln>
          </p:spPr>
        </p:pic>
        <p:sp>
          <p:nvSpPr>
            <p:cNvPr id="144" name="Google Shape;144;p17"/>
            <p:cNvSpPr/>
            <p:nvPr/>
          </p:nvSpPr>
          <p:spPr>
            <a:xfrm>
              <a:off x="5811478" y="3716626"/>
              <a:ext cx="212314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huskies OR wolves??</a:t>
              </a:r>
              <a:endParaRPr b="0" i="0" sz="1400" u="none" cap="none" strike="noStrike">
                <a:solidFill>
                  <a:srgbClr val="000000"/>
                </a:solidFill>
                <a:latin typeface="Arial"/>
                <a:ea typeface="Arial"/>
                <a:cs typeface="Arial"/>
                <a:sym typeface="Arial"/>
              </a:endParaRPr>
            </a:p>
          </p:txBody>
        </p:sp>
      </p:grpSp>
      <p:sp>
        <p:nvSpPr>
          <p:cNvPr id="145" name="Google Shape;145;p17"/>
          <p:cNvSpPr/>
          <p:nvPr/>
        </p:nvSpPr>
        <p:spPr>
          <a:xfrm>
            <a:off x="5811478" y="4198259"/>
            <a:ext cx="6096000" cy="1200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The classifier learned to use SNOW as a feature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 for classifying images as “wolf”….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SNOW🡪Failures</a:t>
            </a:r>
            <a:endParaRPr b="0" i="0" sz="18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2"/>
          <p:cNvSpPr/>
          <p:nvPr/>
        </p:nvSpPr>
        <p:spPr>
          <a:xfrm>
            <a:off x="317797" y="839929"/>
            <a:ext cx="1173300" cy="534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Input the fields</a:t>
            </a:r>
            <a:endParaRPr b="0" i="0" sz="1800" u="none" cap="none" strike="noStrike">
              <a:solidFill>
                <a:schemeClr val="lt1"/>
              </a:solidFill>
              <a:latin typeface="Calibri"/>
              <a:ea typeface="Calibri"/>
              <a:cs typeface="Calibri"/>
              <a:sym typeface="Calibri"/>
            </a:endParaRPr>
          </a:p>
        </p:txBody>
      </p:sp>
      <p:sp>
        <p:nvSpPr>
          <p:cNvPr id="633" name="Google Shape;633;p62"/>
          <p:cNvSpPr/>
          <p:nvPr/>
        </p:nvSpPr>
        <p:spPr>
          <a:xfrm>
            <a:off x="317797" y="1964720"/>
            <a:ext cx="1246200" cy="534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Load: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Dataset</a:t>
            </a:r>
            <a:endParaRPr b="0" i="0" sz="1800" u="none" cap="none" strike="noStrike">
              <a:solidFill>
                <a:schemeClr val="lt1"/>
              </a:solidFill>
              <a:latin typeface="Calibri"/>
              <a:ea typeface="Calibri"/>
              <a:cs typeface="Calibri"/>
              <a:sym typeface="Calibri"/>
            </a:endParaRPr>
          </a:p>
        </p:txBody>
      </p:sp>
      <p:sp>
        <p:nvSpPr>
          <p:cNvPr id="634" name="Google Shape;634;p62"/>
          <p:cNvSpPr/>
          <p:nvPr/>
        </p:nvSpPr>
        <p:spPr>
          <a:xfrm>
            <a:off x="317797" y="3209545"/>
            <a:ext cx="1246200" cy="534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Assign: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Target</a:t>
            </a:r>
            <a:endParaRPr b="0" i="0" sz="1400" u="none" cap="none" strike="noStrike">
              <a:solidFill>
                <a:srgbClr val="000000"/>
              </a:solidFill>
              <a:latin typeface="Arial"/>
              <a:ea typeface="Arial"/>
              <a:cs typeface="Arial"/>
              <a:sym typeface="Arial"/>
            </a:endParaRPr>
          </a:p>
        </p:txBody>
      </p:sp>
      <p:sp>
        <p:nvSpPr>
          <p:cNvPr id="635" name="Google Shape;635;p62"/>
          <p:cNvSpPr/>
          <p:nvPr/>
        </p:nvSpPr>
        <p:spPr>
          <a:xfrm>
            <a:off x="1724876" y="1958275"/>
            <a:ext cx="1246200" cy="534000"/>
          </a:xfrm>
          <a:prstGeom prst="rect">
            <a:avLst/>
          </a:prstGeom>
          <a:solidFill>
            <a:srgbClr val="C55A11"/>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Train: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Model</a:t>
            </a:r>
            <a:endParaRPr b="0" i="0" sz="1400" u="none" cap="none" strike="noStrike">
              <a:solidFill>
                <a:srgbClr val="000000"/>
              </a:solidFill>
              <a:latin typeface="Arial"/>
              <a:ea typeface="Arial"/>
              <a:cs typeface="Arial"/>
              <a:sym typeface="Arial"/>
            </a:endParaRPr>
          </a:p>
        </p:txBody>
      </p:sp>
      <p:sp>
        <p:nvSpPr>
          <p:cNvPr id="636" name="Google Shape;636;p62"/>
          <p:cNvSpPr/>
          <p:nvPr/>
        </p:nvSpPr>
        <p:spPr>
          <a:xfrm>
            <a:off x="8336069" y="770092"/>
            <a:ext cx="1920600" cy="535500"/>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Plot to interpret</a:t>
            </a:r>
            <a:endParaRPr b="0" i="0" sz="1400" u="none" cap="none" strike="noStrike">
              <a:solidFill>
                <a:srgbClr val="000000"/>
              </a:solidFill>
              <a:latin typeface="Arial"/>
              <a:ea typeface="Arial"/>
              <a:cs typeface="Arial"/>
              <a:sym typeface="Arial"/>
            </a:endParaRPr>
          </a:p>
        </p:txBody>
      </p:sp>
      <p:sp>
        <p:nvSpPr>
          <p:cNvPr id="637" name="Google Shape;637;p62"/>
          <p:cNvSpPr/>
          <p:nvPr/>
        </p:nvSpPr>
        <p:spPr>
          <a:xfrm>
            <a:off x="5623884" y="4234831"/>
            <a:ext cx="1920600" cy="535500"/>
          </a:xfrm>
          <a:prstGeom prst="rect">
            <a:avLst/>
          </a:prstGeom>
          <a:solidFill>
            <a:srgbClr val="C55A11"/>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Train: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Surrogate Model</a:t>
            </a:r>
            <a:endParaRPr b="0" i="0" sz="1400" u="none" cap="none" strike="noStrike">
              <a:solidFill>
                <a:srgbClr val="000000"/>
              </a:solidFill>
              <a:latin typeface="Arial"/>
              <a:ea typeface="Arial"/>
              <a:cs typeface="Arial"/>
              <a:sym typeface="Arial"/>
            </a:endParaRPr>
          </a:p>
        </p:txBody>
      </p:sp>
      <p:sp>
        <p:nvSpPr>
          <p:cNvPr id="638" name="Google Shape;638;p62"/>
          <p:cNvSpPr/>
          <p:nvPr/>
        </p:nvSpPr>
        <p:spPr>
          <a:xfrm>
            <a:off x="5700763" y="649386"/>
            <a:ext cx="1920600" cy="776700"/>
          </a:xfrm>
          <a:prstGeom prst="rect">
            <a:avLst/>
          </a:prstGeom>
          <a:solidFill>
            <a:srgbClr val="7030A0"/>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Feature importance</a:t>
            </a:r>
            <a:endParaRPr b="0" i="0" sz="1400" u="none" cap="none" strike="noStrike">
              <a:solidFill>
                <a:srgbClr val="000000"/>
              </a:solidFill>
              <a:latin typeface="Arial"/>
              <a:ea typeface="Arial"/>
              <a:cs typeface="Arial"/>
              <a:sym typeface="Arial"/>
            </a:endParaRPr>
          </a:p>
        </p:txBody>
      </p:sp>
      <p:sp>
        <p:nvSpPr>
          <p:cNvPr id="639" name="Google Shape;639;p62"/>
          <p:cNvSpPr/>
          <p:nvPr/>
        </p:nvSpPr>
        <p:spPr>
          <a:xfrm>
            <a:off x="3341934" y="3101947"/>
            <a:ext cx="1920600" cy="535500"/>
          </a:xfrm>
          <a:prstGeom prst="rect">
            <a:avLst/>
          </a:prstGeom>
          <a:solidFill>
            <a:srgbClr val="7B7B7B"/>
          </a:solidFill>
          <a:ln cap="flat" cmpd="sng" w="12700">
            <a:solidFill>
              <a:srgbClr val="7B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Surrogate Model</a:t>
            </a:r>
            <a:endParaRPr b="0" i="0" sz="1400" u="none" cap="none" strike="noStrike">
              <a:solidFill>
                <a:srgbClr val="000000"/>
              </a:solidFill>
              <a:latin typeface="Arial"/>
              <a:ea typeface="Arial"/>
              <a:cs typeface="Arial"/>
              <a:sym typeface="Arial"/>
            </a:endParaRPr>
          </a:p>
        </p:txBody>
      </p:sp>
      <p:sp>
        <p:nvSpPr>
          <p:cNvPr id="640" name="Google Shape;640;p62"/>
          <p:cNvSpPr/>
          <p:nvPr/>
        </p:nvSpPr>
        <p:spPr>
          <a:xfrm>
            <a:off x="5526778" y="6173787"/>
            <a:ext cx="2114700" cy="535500"/>
          </a:xfrm>
          <a:prstGeom prst="rect">
            <a:avLst/>
          </a:prstGeom>
          <a:solidFill>
            <a:srgbClr val="323F4F"/>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Compare: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original model</a:t>
            </a:r>
            <a:endParaRPr b="0" i="0" sz="1400" u="none" cap="none" strike="noStrike">
              <a:solidFill>
                <a:srgbClr val="000000"/>
              </a:solidFill>
              <a:latin typeface="Arial"/>
              <a:ea typeface="Arial"/>
              <a:cs typeface="Arial"/>
              <a:sym typeface="Arial"/>
            </a:endParaRPr>
          </a:p>
        </p:txBody>
      </p:sp>
      <p:sp>
        <p:nvSpPr>
          <p:cNvPr id="641" name="Google Shape;641;p62"/>
          <p:cNvSpPr/>
          <p:nvPr/>
        </p:nvSpPr>
        <p:spPr>
          <a:xfrm>
            <a:off x="3341934" y="770092"/>
            <a:ext cx="1920600" cy="535500"/>
          </a:xfrm>
          <a:prstGeom prst="rect">
            <a:avLst/>
          </a:prstGeom>
          <a:solidFill>
            <a:srgbClr val="BF9000"/>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 Matrix: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AUC/CM …</a:t>
            </a:r>
            <a:endParaRPr b="0" i="0" sz="1400" u="none" cap="none" strike="noStrike">
              <a:solidFill>
                <a:srgbClr val="000000"/>
              </a:solidFill>
              <a:latin typeface="Arial"/>
              <a:ea typeface="Arial"/>
              <a:cs typeface="Arial"/>
              <a:sym typeface="Arial"/>
            </a:endParaRPr>
          </a:p>
        </p:txBody>
      </p:sp>
      <p:sp>
        <p:nvSpPr>
          <p:cNvPr id="642" name="Google Shape;642;p62"/>
          <p:cNvSpPr/>
          <p:nvPr/>
        </p:nvSpPr>
        <p:spPr>
          <a:xfrm>
            <a:off x="5623884" y="5196327"/>
            <a:ext cx="1920600" cy="535500"/>
          </a:xfrm>
          <a:prstGeom prst="rect">
            <a:avLst/>
          </a:prstGeom>
          <a:solidFill>
            <a:srgbClr val="BF9000"/>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 Matrix: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AUC/CM …</a:t>
            </a:r>
            <a:endParaRPr b="0" i="0" sz="1400" u="none" cap="none" strike="noStrike">
              <a:solidFill>
                <a:srgbClr val="000000"/>
              </a:solidFill>
              <a:latin typeface="Arial"/>
              <a:ea typeface="Arial"/>
              <a:cs typeface="Arial"/>
              <a:sym typeface="Arial"/>
            </a:endParaRPr>
          </a:p>
        </p:txBody>
      </p:sp>
      <p:cxnSp>
        <p:nvCxnSpPr>
          <p:cNvPr id="643" name="Google Shape;643;p62"/>
          <p:cNvCxnSpPr>
            <a:stCxn id="635" idx="3"/>
            <a:endCxn id="641" idx="1"/>
          </p:cNvCxnSpPr>
          <p:nvPr/>
        </p:nvCxnSpPr>
        <p:spPr>
          <a:xfrm flipH="1" rot="10800000">
            <a:off x="2971076" y="1037875"/>
            <a:ext cx="370800" cy="1187400"/>
          </a:xfrm>
          <a:prstGeom prst="straightConnector1">
            <a:avLst/>
          </a:prstGeom>
          <a:noFill/>
          <a:ln cap="flat" cmpd="sng" w="9525">
            <a:solidFill>
              <a:srgbClr val="C00000"/>
            </a:solidFill>
            <a:prstDash val="solid"/>
            <a:miter lim="800000"/>
            <a:headEnd len="sm" w="sm" type="none"/>
            <a:tailEnd len="med" w="med" type="triangle"/>
          </a:ln>
        </p:spPr>
      </p:cxnSp>
      <p:cxnSp>
        <p:nvCxnSpPr>
          <p:cNvPr id="644" name="Google Shape;644;p62"/>
          <p:cNvCxnSpPr>
            <a:stCxn id="635" idx="3"/>
            <a:endCxn id="639" idx="1"/>
          </p:cNvCxnSpPr>
          <p:nvPr/>
        </p:nvCxnSpPr>
        <p:spPr>
          <a:xfrm>
            <a:off x="2971076" y="2225275"/>
            <a:ext cx="370800" cy="1144500"/>
          </a:xfrm>
          <a:prstGeom prst="straightConnector1">
            <a:avLst/>
          </a:prstGeom>
          <a:noFill/>
          <a:ln cap="flat" cmpd="sng" w="9525">
            <a:solidFill>
              <a:srgbClr val="C00000"/>
            </a:solidFill>
            <a:prstDash val="solid"/>
            <a:miter lim="800000"/>
            <a:headEnd len="sm" w="sm" type="none"/>
            <a:tailEnd len="med" w="med" type="triangle"/>
          </a:ln>
        </p:spPr>
      </p:cxnSp>
      <p:sp>
        <p:nvSpPr>
          <p:cNvPr id="645" name="Google Shape;645;p62"/>
          <p:cNvSpPr txBox="1"/>
          <p:nvPr/>
        </p:nvSpPr>
        <p:spPr>
          <a:xfrm>
            <a:off x="2467994" y="1387888"/>
            <a:ext cx="1747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If Interpretable</a:t>
            </a:r>
            <a:endParaRPr b="0" i="0" sz="1800" u="none" cap="none" strike="noStrike">
              <a:solidFill>
                <a:srgbClr val="C55A11"/>
              </a:solidFill>
              <a:latin typeface="Calibri"/>
              <a:ea typeface="Calibri"/>
              <a:cs typeface="Calibri"/>
              <a:sym typeface="Calibri"/>
            </a:endParaRPr>
          </a:p>
        </p:txBody>
      </p:sp>
      <p:sp>
        <p:nvSpPr>
          <p:cNvPr id="646" name="Google Shape;646;p62"/>
          <p:cNvSpPr txBox="1"/>
          <p:nvPr/>
        </p:nvSpPr>
        <p:spPr>
          <a:xfrm>
            <a:off x="2467993" y="2623166"/>
            <a:ext cx="2228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55A11"/>
                </a:solidFill>
                <a:latin typeface="Calibri"/>
                <a:ea typeface="Calibri"/>
                <a:cs typeface="Calibri"/>
                <a:sym typeface="Calibri"/>
              </a:rPr>
              <a:t>If Non-Interpretable</a:t>
            </a:r>
            <a:endParaRPr b="0" i="0" sz="1800" u="none" cap="none" strike="noStrike">
              <a:solidFill>
                <a:srgbClr val="C55A11"/>
              </a:solidFill>
              <a:latin typeface="Calibri"/>
              <a:ea typeface="Calibri"/>
              <a:cs typeface="Calibri"/>
              <a:sym typeface="Calibri"/>
            </a:endParaRPr>
          </a:p>
        </p:txBody>
      </p:sp>
      <p:sp>
        <p:nvSpPr>
          <p:cNvPr id="647" name="Google Shape;647;p62"/>
          <p:cNvSpPr txBox="1"/>
          <p:nvPr/>
        </p:nvSpPr>
        <p:spPr>
          <a:xfrm>
            <a:off x="8344719" y="1972398"/>
            <a:ext cx="2210400" cy="16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-Partial Dependence Plot (PDP)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 -Individual Conditional Expectation (ICE)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48135"/>
                </a:solidFill>
                <a:latin typeface="Calibri"/>
                <a:ea typeface="Calibri"/>
                <a:cs typeface="Calibri"/>
                <a:sym typeface="Calibri"/>
              </a:rPr>
              <a:t>- *Accumulated Local Effects (ALE) Plot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48135"/>
              </a:solidFill>
              <a:latin typeface="Calibri"/>
              <a:ea typeface="Calibri"/>
              <a:cs typeface="Calibri"/>
              <a:sym typeface="Calibri"/>
            </a:endParaRPr>
          </a:p>
        </p:txBody>
      </p:sp>
      <p:sp>
        <p:nvSpPr>
          <p:cNvPr id="648" name="Google Shape;648;p62"/>
          <p:cNvSpPr/>
          <p:nvPr/>
        </p:nvSpPr>
        <p:spPr>
          <a:xfrm>
            <a:off x="8336069" y="4078171"/>
            <a:ext cx="1920600" cy="535500"/>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Select: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Plot to interpret</a:t>
            </a:r>
            <a:endParaRPr b="0" i="0" sz="1400" u="none" cap="none" strike="noStrike">
              <a:solidFill>
                <a:srgbClr val="000000"/>
              </a:solidFill>
              <a:latin typeface="Arial"/>
              <a:ea typeface="Arial"/>
              <a:cs typeface="Arial"/>
              <a:sym typeface="Arial"/>
            </a:endParaRPr>
          </a:p>
        </p:txBody>
      </p:sp>
      <p:sp>
        <p:nvSpPr>
          <p:cNvPr id="649" name="Google Shape;649;p62"/>
          <p:cNvSpPr/>
          <p:nvPr/>
        </p:nvSpPr>
        <p:spPr>
          <a:xfrm>
            <a:off x="5623885" y="2981241"/>
            <a:ext cx="1920600" cy="776700"/>
          </a:xfrm>
          <a:prstGeom prst="rect">
            <a:avLst/>
          </a:prstGeom>
          <a:solidFill>
            <a:srgbClr val="7030A0"/>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Calculate: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Feature importance</a:t>
            </a:r>
            <a:endParaRPr b="0" i="0" sz="1400" u="none" cap="none" strike="noStrike">
              <a:solidFill>
                <a:srgbClr val="000000"/>
              </a:solidFill>
              <a:latin typeface="Arial"/>
              <a:ea typeface="Arial"/>
              <a:cs typeface="Arial"/>
              <a:sym typeface="Arial"/>
            </a:endParaRPr>
          </a:p>
        </p:txBody>
      </p:sp>
      <p:cxnSp>
        <p:nvCxnSpPr>
          <p:cNvPr id="650" name="Google Shape;650;p62"/>
          <p:cNvCxnSpPr>
            <a:endCxn id="635" idx="1"/>
          </p:cNvCxnSpPr>
          <p:nvPr/>
        </p:nvCxnSpPr>
        <p:spPr>
          <a:xfrm>
            <a:off x="1354076" y="2225275"/>
            <a:ext cx="370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1" name="Google Shape;651;p62"/>
          <p:cNvCxnSpPr>
            <a:stCxn id="632" idx="3"/>
            <a:endCxn id="635" idx="1"/>
          </p:cNvCxnSpPr>
          <p:nvPr/>
        </p:nvCxnSpPr>
        <p:spPr>
          <a:xfrm>
            <a:off x="1491097" y="1106929"/>
            <a:ext cx="233700" cy="1118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2" name="Google Shape;652;p62"/>
          <p:cNvCxnSpPr>
            <a:stCxn id="634" idx="3"/>
            <a:endCxn id="635" idx="1"/>
          </p:cNvCxnSpPr>
          <p:nvPr/>
        </p:nvCxnSpPr>
        <p:spPr>
          <a:xfrm flipH="1" rot="10800000">
            <a:off x="1563997" y="2225245"/>
            <a:ext cx="160800" cy="1251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3" name="Google Shape;653;p62"/>
          <p:cNvCxnSpPr>
            <a:stCxn id="641" idx="3"/>
            <a:endCxn id="638" idx="1"/>
          </p:cNvCxnSpPr>
          <p:nvPr/>
        </p:nvCxnSpPr>
        <p:spPr>
          <a:xfrm>
            <a:off x="5262534" y="1037842"/>
            <a:ext cx="4383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654" name="Google Shape;654;p62"/>
          <p:cNvCxnSpPr>
            <a:stCxn id="639" idx="3"/>
            <a:endCxn id="649" idx="1"/>
          </p:cNvCxnSpPr>
          <p:nvPr/>
        </p:nvCxnSpPr>
        <p:spPr>
          <a:xfrm>
            <a:off x="5262534" y="3369697"/>
            <a:ext cx="3615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655" name="Google Shape;655;p62"/>
          <p:cNvCxnSpPr>
            <a:stCxn id="638" idx="3"/>
            <a:endCxn id="636" idx="1"/>
          </p:cNvCxnSpPr>
          <p:nvPr/>
        </p:nvCxnSpPr>
        <p:spPr>
          <a:xfrm>
            <a:off x="7621363" y="1037736"/>
            <a:ext cx="714600" cy="0"/>
          </a:xfrm>
          <a:prstGeom prst="straightConnector1">
            <a:avLst/>
          </a:prstGeom>
          <a:noFill/>
          <a:ln cap="flat" cmpd="sng" w="9525">
            <a:solidFill>
              <a:srgbClr val="C00000"/>
            </a:solidFill>
            <a:prstDash val="solid"/>
            <a:miter lim="800000"/>
            <a:headEnd len="sm" w="sm" type="none"/>
            <a:tailEnd len="med" w="med" type="triangle"/>
          </a:ln>
        </p:spPr>
      </p:cxnSp>
      <p:cxnSp>
        <p:nvCxnSpPr>
          <p:cNvPr id="656" name="Google Shape;656;p62"/>
          <p:cNvCxnSpPr>
            <a:stCxn id="649" idx="2"/>
            <a:endCxn id="637" idx="0"/>
          </p:cNvCxnSpPr>
          <p:nvPr/>
        </p:nvCxnSpPr>
        <p:spPr>
          <a:xfrm>
            <a:off x="6584185" y="3757941"/>
            <a:ext cx="0" cy="477000"/>
          </a:xfrm>
          <a:prstGeom prst="straightConnector1">
            <a:avLst/>
          </a:prstGeom>
          <a:noFill/>
          <a:ln cap="flat" cmpd="sng" w="9525">
            <a:solidFill>
              <a:srgbClr val="C00000"/>
            </a:solidFill>
            <a:prstDash val="solid"/>
            <a:miter lim="800000"/>
            <a:headEnd len="sm" w="sm" type="none"/>
            <a:tailEnd len="med" w="med" type="triangle"/>
          </a:ln>
        </p:spPr>
      </p:cxnSp>
      <p:cxnSp>
        <p:nvCxnSpPr>
          <p:cNvPr id="657" name="Google Shape;657;p62"/>
          <p:cNvCxnSpPr>
            <a:stCxn id="637" idx="2"/>
            <a:endCxn id="642" idx="0"/>
          </p:cNvCxnSpPr>
          <p:nvPr/>
        </p:nvCxnSpPr>
        <p:spPr>
          <a:xfrm>
            <a:off x="6584184" y="4770331"/>
            <a:ext cx="0" cy="426000"/>
          </a:xfrm>
          <a:prstGeom prst="straightConnector1">
            <a:avLst/>
          </a:prstGeom>
          <a:noFill/>
          <a:ln cap="flat" cmpd="sng" w="9525">
            <a:solidFill>
              <a:srgbClr val="C00000"/>
            </a:solidFill>
            <a:prstDash val="solid"/>
            <a:miter lim="800000"/>
            <a:headEnd len="sm" w="sm" type="none"/>
            <a:tailEnd len="med" w="med" type="triangle"/>
          </a:ln>
        </p:spPr>
      </p:cxnSp>
      <p:cxnSp>
        <p:nvCxnSpPr>
          <p:cNvPr id="658" name="Google Shape;658;p62"/>
          <p:cNvCxnSpPr>
            <a:stCxn id="642" idx="2"/>
            <a:endCxn id="640" idx="0"/>
          </p:cNvCxnSpPr>
          <p:nvPr/>
        </p:nvCxnSpPr>
        <p:spPr>
          <a:xfrm>
            <a:off x="6584184" y="5731827"/>
            <a:ext cx="0" cy="441900"/>
          </a:xfrm>
          <a:prstGeom prst="straightConnector1">
            <a:avLst/>
          </a:prstGeom>
          <a:noFill/>
          <a:ln cap="flat" cmpd="sng" w="9525">
            <a:solidFill>
              <a:srgbClr val="C00000"/>
            </a:solidFill>
            <a:prstDash val="solid"/>
            <a:miter lim="800000"/>
            <a:headEnd len="sm" w="sm" type="none"/>
            <a:tailEnd len="med" w="med" type="triangle"/>
          </a:ln>
        </p:spPr>
      </p:cxnSp>
      <p:cxnSp>
        <p:nvCxnSpPr>
          <p:cNvPr id="659" name="Google Shape;659;p62"/>
          <p:cNvCxnSpPr>
            <a:stCxn id="640" idx="3"/>
            <a:endCxn id="648" idx="2"/>
          </p:cNvCxnSpPr>
          <p:nvPr/>
        </p:nvCxnSpPr>
        <p:spPr>
          <a:xfrm flipH="1" rot="10800000">
            <a:off x="7641478" y="4613637"/>
            <a:ext cx="1654800" cy="1827900"/>
          </a:xfrm>
          <a:prstGeom prst="bentConnector2">
            <a:avLst/>
          </a:prstGeom>
          <a:noFill/>
          <a:ln cap="flat" cmpd="sng" w="9525">
            <a:solidFill>
              <a:schemeClr val="accent1"/>
            </a:solidFill>
            <a:prstDash val="solid"/>
            <a:miter lim="800000"/>
            <a:headEnd len="sm" w="sm" type="none"/>
            <a:tailEnd len="med" w="med" type="triangle"/>
          </a:ln>
        </p:spPr>
      </p:cxnSp>
      <p:pic>
        <p:nvPicPr>
          <p:cNvPr id="660" name="Google Shape;660;p62"/>
          <p:cNvPicPr preferRelativeResize="0"/>
          <p:nvPr/>
        </p:nvPicPr>
        <p:blipFill rotWithShape="1">
          <a:blip r:embed="rId3">
            <a:alphaModFix/>
          </a:blip>
          <a:srcRect b="0" l="0" r="0" t="0"/>
          <a:stretch/>
        </p:blipFill>
        <p:spPr>
          <a:xfrm>
            <a:off x="9482302" y="3498385"/>
            <a:ext cx="341769" cy="519382"/>
          </a:xfrm>
          <a:prstGeom prst="rect">
            <a:avLst/>
          </a:prstGeom>
          <a:noFill/>
          <a:ln>
            <a:noFill/>
          </a:ln>
        </p:spPr>
      </p:pic>
      <p:pic>
        <p:nvPicPr>
          <p:cNvPr id="661" name="Google Shape;661;p62"/>
          <p:cNvPicPr preferRelativeResize="0"/>
          <p:nvPr/>
        </p:nvPicPr>
        <p:blipFill rotWithShape="1">
          <a:blip r:embed="rId3">
            <a:alphaModFix/>
          </a:blip>
          <a:srcRect b="0" l="0" r="0" t="0"/>
          <a:stretch/>
        </p:blipFill>
        <p:spPr>
          <a:xfrm>
            <a:off x="9321876" y="248711"/>
            <a:ext cx="341769" cy="519382"/>
          </a:xfrm>
          <a:prstGeom prst="rect">
            <a:avLst/>
          </a:prstGeom>
          <a:noFill/>
          <a:ln>
            <a:noFill/>
          </a:ln>
        </p:spPr>
      </p:pic>
      <p:cxnSp>
        <p:nvCxnSpPr>
          <p:cNvPr id="662" name="Google Shape;662;p62"/>
          <p:cNvCxnSpPr/>
          <p:nvPr/>
        </p:nvCxnSpPr>
        <p:spPr>
          <a:xfrm>
            <a:off x="1712999" y="156078"/>
            <a:ext cx="0" cy="6708300"/>
          </a:xfrm>
          <a:prstGeom prst="straightConnector1">
            <a:avLst/>
          </a:prstGeom>
          <a:noFill/>
          <a:ln cap="flat" cmpd="sng" w="28575">
            <a:solidFill>
              <a:srgbClr val="C00000"/>
            </a:solidFill>
            <a:prstDash val="dash"/>
            <a:miter lim="800000"/>
            <a:headEnd len="sm" w="sm" type="none"/>
            <a:tailEnd len="sm" w="sm" type="none"/>
          </a:ln>
        </p:spPr>
      </p:cxnSp>
      <p:cxnSp>
        <p:nvCxnSpPr>
          <p:cNvPr id="663" name="Google Shape;663;p62"/>
          <p:cNvCxnSpPr/>
          <p:nvPr/>
        </p:nvCxnSpPr>
        <p:spPr>
          <a:xfrm flipH="1">
            <a:off x="7978631" y="156078"/>
            <a:ext cx="3300" cy="2263500"/>
          </a:xfrm>
          <a:prstGeom prst="straightConnector1">
            <a:avLst/>
          </a:prstGeom>
          <a:noFill/>
          <a:ln cap="flat" cmpd="sng" w="28575">
            <a:solidFill>
              <a:srgbClr val="C00000"/>
            </a:solidFill>
            <a:prstDash val="dash"/>
            <a:miter lim="800000"/>
            <a:headEnd len="sm" w="sm" type="none"/>
            <a:tailEnd len="sm" w="sm" type="none"/>
          </a:ln>
        </p:spPr>
      </p:cxnSp>
      <p:sp>
        <p:nvSpPr>
          <p:cNvPr id="664" name="Google Shape;664;p62"/>
          <p:cNvSpPr txBox="1"/>
          <p:nvPr/>
        </p:nvSpPr>
        <p:spPr>
          <a:xfrm>
            <a:off x="0" y="3"/>
            <a:ext cx="209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F0000"/>
                </a:solidFill>
                <a:latin typeface="Calibri"/>
                <a:ea typeface="Calibri"/>
                <a:cs typeface="Calibri"/>
                <a:sym typeface="Calibri"/>
              </a:rPr>
              <a:t>S1:</a:t>
            </a:r>
            <a:endParaRPr sz="1800">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Data Processing</a:t>
            </a:r>
            <a:endParaRPr b="0" i="0" sz="1800" u="none" cap="none" strike="noStrike">
              <a:solidFill>
                <a:srgbClr val="FF0000"/>
              </a:solidFill>
              <a:latin typeface="Calibri"/>
              <a:ea typeface="Calibri"/>
              <a:cs typeface="Calibri"/>
              <a:sym typeface="Calibri"/>
            </a:endParaRPr>
          </a:p>
        </p:txBody>
      </p:sp>
      <p:sp>
        <p:nvSpPr>
          <p:cNvPr id="665" name="Google Shape;665;p62"/>
          <p:cNvSpPr txBox="1"/>
          <p:nvPr/>
        </p:nvSpPr>
        <p:spPr>
          <a:xfrm>
            <a:off x="1781419" y="156078"/>
            <a:ext cx="209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F0000"/>
                </a:solidFill>
                <a:latin typeface="Calibri"/>
                <a:ea typeface="Calibri"/>
                <a:cs typeface="Calibri"/>
                <a:sym typeface="Calibri"/>
              </a:rPr>
              <a:t>S2:</a:t>
            </a:r>
            <a:endParaRPr sz="1800">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Basic</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Training</a:t>
            </a:r>
            <a:endParaRPr b="0" i="0" sz="1800" u="none" cap="none" strike="noStrike">
              <a:solidFill>
                <a:srgbClr val="FF0000"/>
              </a:solidFill>
              <a:latin typeface="Calibri"/>
              <a:ea typeface="Calibri"/>
              <a:cs typeface="Calibri"/>
              <a:sym typeface="Calibri"/>
            </a:endParaRPr>
          </a:p>
        </p:txBody>
      </p:sp>
      <p:cxnSp>
        <p:nvCxnSpPr>
          <p:cNvPr id="666" name="Google Shape;666;p62"/>
          <p:cNvCxnSpPr/>
          <p:nvPr/>
        </p:nvCxnSpPr>
        <p:spPr>
          <a:xfrm>
            <a:off x="3156492" y="2385756"/>
            <a:ext cx="0" cy="4323600"/>
          </a:xfrm>
          <a:prstGeom prst="straightConnector1">
            <a:avLst/>
          </a:prstGeom>
          <a:noFill/>
          <a:ln cap="flat" cmpd="sng" w="28575">
            <a:solidFill>
              <a:srgbClr val="C00000"/>
            </a:solidFill>
            <a:prstDash val="dash"/>
            <a:miter lim="800000"/>
            <a:headEnd len="sm" w="sm" type="none"/>
            <a:tailEnd len="sm" w="sm" type="none"/>
          </a:ln>
        </p:spPr>
      </p:cxnSp>
      <p:cxnSp>
        <p:nvCxnSpPr>
          <p:cNvPr id="667" name="Google Shape;667;p62"/>
          <p:cNvCxnSpPr/>
          <p:nvPr/>
        </p:nvCxnSpPr>
        <p:spPr>
          <a:xfrm rot="10800000">
            <a:off x="3155401" y="2395323"/>
            <a:ext cx="4824900" cy="18600"/>
          </a:xfrm>
          <a:prstGeom prst="straightConnector1">
            <a:avLst/>
          </a:prstGeom>
          <a:noFill/>
          <a:ln cap="flat" cmpd="sng" w="28575">
            <a:solidFill>
              <a:srgbClr val="C00000"/>
            </a:solidFill>
            <a:prstDash val="dash"/>
            <a:miter lim="800000"/>
            <a:headEnd len="sm" w="sm" type="none"/>
            <a:tailEnd len="sm" w="sm" type="none"/>
          </a:ln>
        </p:spPr>
      </p:cxnSp>
      <p:sp>
        <p:nvSpPr>
          <p:cNvPr id="668" name="Google Shape;668;p62"/>
          <p:cNvSpPr txBox="1"/>
          <p:nvPr/>
        </p:nvSpPr>
        <p:spPr>
          <a:xfrm>
            <a:off x="4980900" y="2407355"/>
            <a:ext cx="209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F0000"/>
                </a:solidFill>
                <a:latin typeface="Calibri"/>
                <a:ea typeface="Calibri"/>
                <a:cs typeface="Calibri"/>
                <a:sym typeface="Calibri"/>
              </a:rPr>
              <a:t>S3: </a:t>
            </a:r>
            <a:r>
              <a:rPr b="0" i="0" lang="en-US" sz="1800" u="none" cap="none" strike="noStrike">
                <a:solidFill>
                  <a:srgbClr val="FF0000"/>
                </a:solidFill>
                <a:latin typeface="Calibri"/>
                <a:ea typeface="Calibri"/>
                <a:cs typeface="Calibri"/>
                <a:sym typeface="Calibri"/>
              </a:rPr>
              <a:t>Interpret</a:t>
            </a:r>
            <a:endParaRPr b="0" i="0" sz="1800" u="none" cap="none" strike="noStrike">
              <a:solidFill>
                <a:srgbClr val="FF0000"/>
              </a:solidFill>
              <a:latin typeface="Calibri"/>
              <a:ea typeface="Calibri"/>
              <a:cs typeface="Calibri"/>
              <a:sym typeface="Calibri"/>
            </a:endParaRPr>
          </a:p>
        </p:txBody>
      </p:sp>
      <p:sp>
        <p:nvSpPr>
          <p:cNvPr id="669" name="Google Shape;669;p62"/>
          <p:cNvSpPr/>
          <p:nvPr/>
        </p:nvSpPr>
        <p:spPr>
          <a:xfrm>
            <a:off x="10331915" y="2413923"/>
            <a:ext cx="1354800" cy="276900"/>
          </a:xfrm>
          <a:prstGeom prst="rect">
            <a:avLst/>
          </a:prstGeom>
          <a:solidFill>
            <a:srgbClr val="1716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fidelity measure</a:t>
            </a:r>
            <a:endParaRPr b="0" i="0" sz="1200" u="none" cap="none" strike="noStrike">
              <a:solidFill>
                <a:schemeClr val="lt1"/>
              </a:solidFill>
              <a:latin typeface="Calibri"/>
              <a:ea typeface="Calibri"/>
              <a:cs typeface="Calibri"/>
              <a:sym typeface="Calibri"/>
            </a:endParaRPr>
          </a:p>
        </p:txBody>
      </p:sp>
      <p:cxnSp>
        <p:nvCxnSpPr>
          <p:cNvPr id="670" name="Google Shape;670;p62"/>
          <p:cNvCxnSpPr>
            <a:stCxn id="636" idx="2"/>
            <a:endCxn id="669" idx="0"/>
          </p:cNvCxnSpPr>
          <p:nvPr/>
        </p:nvCxnSpPr>
        <p:spPr>
          <a:xfrm flipH="1" rot="-5400000">
            <a:off x="9598769" y="1003192"/>
            <a:ext cx="1108200" cy="1713000"/>
          </a:xfrm>
          <a:prstGeom prst="bentConnector3">
            <a:avLst>
              <a:gd fmla="val 49996" name="adj1"/>
            </a:avLst>
          </a:prstGeom>
          <a:noFill/>
          <a:ln cap="flat" cmpd="sng" w="9525">
            <a:solidFill>
              <a:schemeClr val="accent1"/>
            </a:solidFill>
            <a:prstDash val="solid"/>
            <a:miter lim="800000"/>
            <a:headEnd len="sm" w="sm" type="none"/>
            <a:tailEnd len="med" w="med" type="triangle"/>
          </a:ln>
        </p:spPr>
      </p:cxnSp>
      <p:cxnSp>
        <p:nvCxnSpPr>
          <p:cNvPr id="671" name="Google Shape;671;p62"/>
          <p:cNvCxnSpPr>
            <a:stCxn id="648" idx="0"/>
            <a:endCxn id="669" idx="2"/>
          </p:cNvCxnSpPr>
          <p:nvPr/>
        </p:nvCxnSpPr>
        <p:spPr>
          <a:xfrm rot="-5400000">
            <a:off x="9459269" y="2528071"/>
            <a:ext cx="1387200" cy="1713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672" name="Google Shape;672;p62"/>
          <p:cNvSpPr/>
          <p:nvPr/>
        </p:nvSpPr>
        <p:spPr>
          <a:xfrm>
            <a:off x="10353683" y="4355173"/>
            <a:ext cx="1486500" cy="561000"/>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*Adversarial training</a:t>
            </a:r>
            <a:endParaRPr b="0" i="0" sz="1400" u="none" cap="none" strike="noStrike">
              <a:solidFill>
                <a:srgbClr val="000000"/>
              </a:solidFill>
              <a:latin typeface="Arial"/>
              <a:ea typeface="Arial"/>
              <a:cs typeface="Arial"/>
              <a:sym typeface="Arial"/>
            </a:endParaRPr>
          </a:p>
        </p:txBody>
      </p:sp>
      <p:sp>
        <p:nvSpPr>
          <p:cNvPr id="673" name="Google Shape;673;p62"/>
          <p:cNvSpPr/>
          <p:nvPr/>
        </p:nvSpPr>
        <p:spPr>
          <a:xfrm>
            <a:off x="9955220" y="4925312"/>
            <a:ext cx="2283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Calibri"/>
                <a:ea typeface="Calibri"/>
                <a:cs typeface="Calibri"/>
                <a:sym typeface="Calibri"/>
              </a:rPr>
              <a:t>Discover and remedy weaknesses.</a:t>
            </a:r>
            <a:endParaRPr b="0" i="0" sz="1200" u="none" cap="none" strike="noStrike">
              <a:solidFill>
                <a:schemeClr val="dk1"/>
              </a:solidFill>
              <a:latin typeface="Calibri"/>
              <a:ea typeface="Calibri"/>
              <a:cs typeface="Calibri"/>
              <a:sym typeface="Calibri"/>
            </a:endParaRPr>
          </a:p>
        </p:txBody>
      </p:sp>
      <p:sp>
        <p:nvSpPr>
          <p:cNvPr id="674" name="Google Shape;674;p62"/>
          <p:cNvSpPr/>
          <p:nvPr/>
        </p:nvSpPr>
        <p:spPr>
          <a:xfrm>
            <a:off x="10276675" y="5749974"/>
            <a:ext cx="1656900" cy="561000"/>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Influence Analysis</a:t>
            </a:r>
            <a:endParaRPr b="0" i="0" sz="1400" u="none" cap="none" strike="noStrike">
              <a:solidFill>
                <a:srgbClr val="000000"/>
              </a:solidFill>
              <a:latin typeface="Arial"/>
              <a:ea typeface="Arial"/>
              <a:cs typeface="Arial"/>
              <a:sym typeface="Arial"/>
            </a:endParaRPr>
          </a:p>
        </p:txBody>
      </p:sp>
      <p:cxnSp>
        <p:nvCxnSpPr>
          <p:cNvPr id="675" name="Google Shape;675;p62"/>
          <p:cNvCxnSpPr>
            <a:stCxn id="673" idx="2"/>
            <a:endCxn id="674" idx="0"/>
          </p:cNvCxnSpPr>
          <p:nvPr/>
        </p:nvCxnSpPr>
        <p:spPr>
          <a:xfrm>
            <a:off x="11097020" y="5202212"/>
            <a:ext cx="8100" cy="547800"/>
          </a:xfrm>
          <a:prstGeom prst="straightConnector1">
            <a:avLst/>
          </a:prstGeom>
          <a:noFill/>
          <a:ln cap="flat" cmpd="sng" w="9525">
            <a:solidFill>
              <a:schemeClr val="accent1"/>
            </a:solidFill>
            <a:prstDash val="solid"/>
            <a:miter lim="800000"/>
            <a:headEnd len="med" w="med" type="triangle"/>
            <a:tailEnd len="med" w="med" type="triangle"/>
          </a:ln>
        </p:spPr>
      </p:cxnSp>
      <p:sp>
        <p:nvSpPr>
          <p:cNvPr id="676" name="Google Shape;676;p62"/>
          <p:cNvSpPr/>
          <p:nvPr/>
        </p:nvSpPr>
        <p:spPr>
          <a:xfrm>
            <a:off x="3156500" y="3837625"/>
            <a:ext cx="28776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Linear(LIME) </a:t>
            </a: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3C78D8"/>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CART Decision Tree </a:t>
            </a:r>
            <a:r>
              <a:rPr b="0" i="0" lang="en-US" sz="1400" u="none" cap="none" strike="noStrike">
                <a:solidFill>
                  <a:srgbClr val="3D85C6"/>
                </a:solidFill>
                <a:latin typeface="Caveat"/>
                <a:ea typeface="Caveat"/>
                <a:cs typeface="Caveat"/>
                <a:sym typeface="Caveat"/>
              </a:rPr>
              <a:t>Yang</a:t>
            </a:r>
            <a:endParaRPr b="0" i="0" sz="1400" u="none" cap="none" strike="noStrike">
              <a:solidFill>
                <a:srgbClr val="3D85C6"/>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Logistic Regression </a:t>
            </a:r>
            <a:r>
              <a:rPr b="0" i="0" lang="en-US" sz="1400" u="none" cap="none" strike="noStrike">
                <a:solidFill>
                  <a:srgbClr val="674EA7"/>
                </a:solidFill>
                <a:latin typeface="Caveat"/>
                <a:ea typeface="Caveat"/>
                <a:cs typeface="Caveat"/>
                <a:sym typeface="Caveat"/>
              </a:rPr>
              <a:t>Ziwei</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KNN </a:t>
            </a: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*RuleFit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*Naïve Bayes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7" name="Google Shape;677;p62"/>
          <p:cNvSpPr txBox="1"/>
          <p:nvPr/>
        </p:nvSpPr>
        <p:spPr>
          <a:xfrm>
            <a:off x="7477600" y="2830288"/>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678" name="Google Shape;678;p62"/>
          <p:cNvSpPr txBox="1"/>
          <p:nvPr/>
        </p:nvSpPr>
        <p:spPr>
          <a:xfrm>
            <a:off x="7544400" y="3922938"/>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679" name="Google Shape;679;p62"/>
          <p:cNvSpPr txBox="1"/>
          <p:nvPr/>
        </p:nvSpPr>
        <p:spPr>
          <a:xfrm>
            <a:off x="7544400" y="4917750"/>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680" name="Google Shape;680;p62"/>
          <p:cNvSpPr txBox="1"/>
          <p:nvPr/>
        </p:nvSpPr>
        <p:spPr>
          <a:xfrm>
            <a:off x="7624525" y="5887225"/>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674EA7"/>
                </a:solidFill>
                <a:latin typeface="Caveat"/>
                <a:ea typeface="Caveat"/>
                <a:cs typeface="Caveat"/>
                <a:sym typeface="Caveat"/>
              </a:rPr>
              <a:t>Ziwei</a:t>
            </a:r>
            <a:endParaRPr b="0" i="0" sz="1400" u="sng"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681" name="Google Shape;681;p62"/>
          <p:cNvSpPr txBox="1"/>
          <p:nvPr/>
        </p:nvSpPr>
        <p:spPr>
          <a:xfrm>
            <a:off x="9824075" y="3115400"/>
            <a:ext cx="3000000" cy="11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C78D8"/>
                </a:solidFill>
                <a:latin typeface="Caveat"/>
                <a:ea typeface="Caveat"/>
                <a:cs typeface="Caveat"/>
                <a:sym typeface="Caveat"/>
              </a:rPr>
              <a:t>Yang</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80000"/>
                </a:solidFill>
                <a:latin typeface="Caveat"/>
                <a:ea typeface="Caveat"/>
                <a:cs typeface="Caveat"/>
                <a:sym typeface="Caveat"/>
              </a:rPr>
              <a:t>Saran</a:t>
            </a:r>
            <a:endParaRPr b="0" i="0" sz="1400" u="none" cap="none" strike="noStrike">
              <a:solidFill>
                <a:srgbClr val="3C78D8"/>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74EA7"/>
                </a:solidFill>
                <a:latin typeface="Caveat"/>
                <a:ea typeface="Caveat"/>
                <a:cs typeface="Caveat"/>
                <a:sym typeface="Caveat"/>
              </a:rPr>
              <a:t>Ziwei</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FF"/>
              </a:solidFill>
              <a:latin typeface="Caveat"/>
              <a:ea typeface="Caveat"/>
              <a:cs typeface="Caveat"/>
              <a:sym typeface="Caveat"/>
            </a:endParaRPr>
          </a:p>
        </p:txBody>
      </p:sp>
      <p:sp>
        <p:nvSpPr>
          <p:cNvPr id="682" name="Google Shape;682;p62"/>
          <p:cNvSpPr txBox="1"/>
          <p:nvPr/>
        </p:nvSpPr>
        <p:spPr>
          <a:xfrm>
            <a:off x="6119225" y="3243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3" name="Google Shape;683;p62"/>
          <p:cNvSpPr txBox="1"/>
          <p:nvPr/>
        </p:nvSpPr>
        <p:spPr>
          <a:xfrm>
            <a:off x="3822825" y="485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4" name="Google Shape;684;p62"/>
          <p:cNvSpPr txBox="1"/>
          <p:nvPr/>
        </p:nvSpPr>
        <p:spPr>
          <a:xfrm>
            <a:off x="1843375" y="162850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5" name="Google Shape;685;p62"/>
          <p:cNvSpPr txBox="1"/>
          <p:nvPr/>
        </p:nvSpPr>
        <p:spPr>
          <a:xfrm>
            <a:off x="362675" y="485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6" name="Google Shape;686;p62"/>
          <p:cNvSpPr txBox="1"/>
          <p:nvPr/>
        </p:nvSpPr>
        <p:spPr>
          <a:xfrm>
            <a:off x="289025" y="1588963"/>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7" name="Google Shape;687;p62"/>
          <p:cNvSpPr txBox="1"/>
          <p:nvPr/>
        </p:nvSpPr>
        <p:spPr>
          <a:xfrm>
            <a:off x="289025" y="2874150"/>
            <a:ext cx="1083600" cy="1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endParaRPr b="0" i="0" sz="1400" u="none" cap="none" strike="noStrike">
              <a:solidFill>
                <a:srgbClr val="000000"/>
              </a:solidFill>
              <a:latin typeface="Calibri"/>
              <a:ea typeface="Calibri"/>
              <a:cs typeface="Calibri"/>
              <a:sym typeface="Calibri"/>
            </a:endParaRPr>
          </a:p>
        </p:txBody>
      </p:sp>
      <p:sp>
        <p:nvSpPr>
          <p:cNvPr id="688" name="Google Shape;688;p62"/>
          <p:cNvSpPr txBox="1"/>
          <p:nvPr/>
        </p:nvSpPr>
        <p:spPr>
          <a:xfrm>
            <a:off x="8540611" y="441200"/>
            <a:ext cx="2014500" cy="1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3"/>
          <p:cNvSpPr/>
          <p:nvPr/>
        </p:nvSpPr>
        <p:spPr>
          <a:xfrm>
            <a:off x="509960" y="1859165"/>
            <a:ext cx="1737300" cy="786300"/>
          </a:xfrm>
          <a:prstGeom prst="roundRect">
            <a:avLst>
              <a:gd fmla="val 16667" name="adj"/>
            </a:avLst>
          </a:prstGeom>
          <a:solidFill>
            <a:srgbClr val="43434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D9D9D9"/>
                </a:solidFill>
                <a:latin typeface="Calibri"/>
                <a:ea typeface="Calibri"/>
                <a:cs typeface="Calibri"/>
                <a:sym typeface="Calibri"/>
              </a:rPr>
              <a:t>e.g.: SVM</a:t>
            </a:r>
            <a:endParaRPr b="1" i="0" sz="2800" u="none" cap="none" strike="noStrike">
              <a:solidFill>
                <a:srgbClr val="D9D9D9"/>
              </a:solidFill>
              <a:latin typeface="Calibri"/>
              <a:ea typeface="Calibri"/>
              <a:cs typeface="Calibri"/>
              <a:sym typeface="Calibri"/>
            </a:endParaRPr>
          </a:p>
        </p:txBody>
      </p:sp>
      <p:grpSp>
        <p:nvGrpSpPr>
          <p:cNvPr id="695" name="Google Shape;695;p63"/>
          <p:cNvGrpSpPr/>
          <p:nvPr/>
        </p:nvGrpSpPr>
        <p:grpSpPr>
          <a:xfrm>
            <a:off x="2789864" y="761885"/>
            <a:ext cx="5260800" cy="2980800"/>
            <a:chOff x="3870960" y="713232"/>
            <a:chExt cx="5260800" cy="2980800"/>
          </a:xfrm>
        </p:grpSpPr>
        <p:sp>
          <p:nvSpPr>
            <p:cNvPr id="696" name="Google Shape;696;p63"/>
            <p:cNvSpPr/>
            <p:nvPr/>
          </p:nvSpPr>
          <p:spPr>
            <a:xfrm>
              <a:off x="3870960" y="713232"/>
              <a:ext cx="5260800" cy="2980800"/>
            </a:xfrm>
            <a:prstGeom prst="roundRect">
              <a:avLst>
                <a:gd fmla="val 16667" name="adj"/>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697" name="Google Shape;697;p63"/>
            <p:cNvSpPr txBox="1"/>
            <p:nvPr/>
          </p:nvSpPr>
          <p:spPr>
            <a:xfrm>
              <a:off x="4238418" y="869787"/>
              <a:ext cx="4364700" cy="523200"/>
            </a:xfrm>
            <a:prstGeom prst="rect">
              <a:avLst/>
            </a:prstGeom>
            <a:solidFill>
              <a:srgbClr val="D8E2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F5496"/>
                  </a:solidFill>
                  <a:latin typeface="Calibri"/>
                  <a:ea typeface="Calibri"/>
                  <a:cs typeface="Calibri"/>
                  <a:sym typeface="Calibri"/>
                </a:rPr>
                <a:t>Surrogate models</a:t>
              </a:r>
              <a:endParaRPr b="1" i="0" sz="2800" u="none" cap="none" strike="noStrike">
                <a:solidFill>
                  <a:srgbClr val="2F549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t/>
              </a:r>
              <a:endParaRPr b="1" sz="2800">
                <a:solidFill>
                  <a:srgbClr val="2F5496"/>
                </a:solidFill>
                <a:latin typeface="Calibri"/>
                <a:ea typeface="Calibri"/>
                <a:cs typeface="Calibri"/>
                <a:sym typeface="Calibri"/>
              </a:endParaRPr>
            </a:p>
          </p:txBody>
        </p:sp>
      </p:grpSp>
      <p:sp>
        <p:nvSpPr>
          <p:cNvPr id="698" name="Google Shape;698;p63"/>
          <p:cNvSpPr/>
          <p:nvPr/>
        </p:nvSpPr>
        <p:spPr>
          <a:xfrm>
            <a:off x="7994026" y="1770500"/>
            <a:ext cx="1607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F5496"/>
                </a:solidFill>
                <a:latin typeface="Helvetica Neue"/>
                <a:ea typeface="Helvetica Neue"/>
                <a:cs typeface="Helvetica Neue"/>
                <a:sym typeface="Helvetica Neue"/>
              </a:rPr>
              <a:t>approximate</a:t>
            </a:r>
            <a:endParaRPr b="0" i="0" sz="1800" u="none" cap="none" strike="noStrike">
              <a:solidFill>
                <a:srgbClr val="2F5496"/>
              </a:solidFill>
              <a:latin typeface="Calibri"/>
              <a:ea typeface="Calibri"/>
              <a:cs typeface="Calibri"/>
              <a:sym typeface="Calibri"/>
            </a:endParaRPr>
          </a:p>
        </p:txBody>
      </p:sp>
      <p:sp>
        <p:nvSpPr>
          <p:cNvPr id="699" name="Google Shape;699;p63"/>
          <p:cNvSpPr txBox="1"/>
          <p:nvPr/>
        </p:nvSpPr>
        <p:spPr>
          <a:xfrm>
            <a:off x="375848" y="1317436"/>
            <a:ext cx="2238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Black Box model...</a:t>
            </a:r>
            <a:endParaRPr b="0" i="0" sz="2000" u="none" cap="none" strike="noStrike">
              <a:latin typeface="Calibri"/>
              <a:ea typeface="Calibri"/>
              <a:cs typeface="Calibri"/>
              <a:sym typeface="Calibri"/>
            </a:endParaRPr>
          </a:p>
        </p:txBody>
      </p:sp>
      <p:cxnSp>
        <p:nvCxnSpPr>
          <p:cNvPr id="700" name="Google Shape;700;p63"/>
          <p:cNvCxnSpPr>
            <a:stCxn id="694" idx="3"/>
          </p:cNvCxnSpPr>
          <p:nvPr/>
        </p:nvCxnSpPr>
        <p:spPr>
          <a:xfrm>
            <a:off x="2247260" y="2252315"/>
            <a:ext cx="7463100" cy="0"/>
          </a:xfrm>
          <a:prstGeom prst="straightConnector1">
            <a:avLst/>
          </a:prstGeom>
          <a:noFill/>
          <a:ln cap="flat" cmpd="sng" w="28575">
            <a:solidFill>
              <a:schemeClr val="accent1"/>
            </a:solidFill>
            <a:prstDash val="solid"/>
            <a:miter lim="800000"/>
            <a:headEnd len="sm" w="sm" type="none"/>
            <a:tailEnd len="med" w="med" type="triangle"/>
          </a:ln>
        </p:spPr>
      </p:cxnSp>
      <p:sp>
        <p:nvSpPr>
          <p:cNvPr id="701" name="Google Shape;701;p63"/>
          <p:cNvSpPr/>
          <p:nvPr/>
        </p:nvSpPr>
        <p:spPr>
          <a:xfrm>
            <a:off x="9710522" y="1859165"/>
            <a:ext cx="1737300" cy="786300"/>
          </a:xfrm>
          <a:prstGeom prst="roundRect">
            <a:avLst>
              <a:gd fmla="val 16667" name="adj"/>
            </a:avLst>
          </a:prstGeom>
          <a:solidFill>
            <a:srgbClr val="F7CAA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C55A11"/>
                </a:solidFill>
                <a:latin typeface="Calibri"/>
                <a:ea typeface="Calibri"/>
                <a:cs typeface="Calibri"/>
                <a:sym typeface="Calibri"/>
              </a:rPr>
              <a:t>Model</a:t>
            </a:r>
            <a:endParaRPr b="1" i="0" sz="2800" u="none" cap="none" strike="noStrike">
              <a:solidFill>
                <a:srgbClr val="C55A11"/>
              </a:solidFill>
              <a:latin typeface="Calibri"/>
              <a:ea typeface="Calibri"/>
              <a:cs typeface="Calibri"/>
              <a:sym typeface="Calibri"/>
            </a:endParaRPr>
          </a:p>
        </p:txBody>
      </p:sp>
      <p:sp>
        <p:nvSpPr>
          <p:cNvPr id="702" name="Google Shape;702;p63"/>
          <p:cNvSpPr/>
          <p:nvPr/>
        </p:nvSpPr>
        <p:spPr>
          <a:xfrm>
            <a:off x="4671589" y="360882"/>
            <a:ext cx="1497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F5496"/>
                </a:solidFill>
                <a:latin typeface="Calibri"/>
                <a:ea typeface="Calibri"/>
                <a:cs typeface="Calibri"/>
                <a:sym typeface="Calibri"/>
              </a:rPr>
              <a:t>Interpretable </a:t>
            </a:r>
            <a:endParaRPr b="0" i="0" sz="1800" u="none" cap="none" strike="noStrike">
              <a:solidFill>
                <a:schemeClr val="dk1"/>
              </a:solidFill>
              <a:latin typeface="Calibri"/>
              <a:ea typeface="Calibri"/>
              <a:cs typeface="Calibri"/>
              <a:sym typeface="Calibri"/>
            </a:endParaRPr>
          </a:p>
        </p:txBody>
      </p:sp>
      <p:sp>
        <p:nvSpPr>
          <p:cNvPr id="703" name="Google Shape;703;p63"/>
          <p:cNvSpPr/>
          <p:nvPr/>
        </p:nvSpPr>
        <p:spPr>
          <a:xfrm>
            <a:off x="9950484" y="1408538"/>
            <a:ext cx="1497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55A11"/>
                </a:solidFill>
                <a:latin typeface="Calibri"/>
                <a:ea typeface="Calibri"/>
                <a:cs typeface="Calibri"/>
                <a:sym typeface="Calibri"/>
              </a:rPr>
              <a:t>Interpretable </a:t>
            </a:r>
            <a:endParaRPr b="0" i="0" sz="1800" u="none" cap="none" strike="noStrike">
              <a:solidFill>
                <a:srgbClr val="C55A11"/>
              </a:solidFill>
              <a:latin typeface="Calibri"/>
              <a:ea typeface="Calibri"/>
              <a:cs typeface="Calibri"/>
              <a:sym typeface="Calibri"/>
            </a:endParaRPr>
          </a:p>
        </p:txBody>
      </p:sp>
      <p:pic>
        <p:nvPicPr>
          <p:cNvPr id="704" name="Google Shape;704;p63"/>
          <p:cNvPicPr preferRelativeResize="0"/>
          <p:nvPr/>
        </p:nvPicPr>
        <p:blipFill rotWithShape="1">
          <a:blip r:embed="rId3">
            <a:alphaModFix/>
          </a:blip>
          <a:srcRect b="0" l="0" r="0" t="0"/>
          <a:stretch/>
        </p:blipFill>
        <p:spPr>
          <a:xfrm>
            <a:off x="2165705" y="3906579"/>
            <a:ext cx="7047619" cy="2600000"/>
          </a:xfrm>
          <a:prstGeom prst="rect">
            <a:avLst/>
          </a:prstGeom>
          <a:noFill/>
          <a:ln>
            <a:noFill/>
          </a:ln>
        </p:spPr>
      </p:pic>
      <p:sp>
        <p:nvSpPr>
          <p:cNvPr id="705" name="Google Shape;705;p63"/>
          <p:cNvSpPr/>
          <p:nvPr/>
        </p:nvSpPr>
        <p:spPr>
          <a:xfrm>
            <a:off x="4286521" y="1777870"/>
            <a:ext cx="28776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Linear(LIME) </a:t>
            </a:r>
            <a:r>
              <a:rPr b="0" i="0" lang="en-US" sz="1400" u="none" cap="none" strike="noStrike">
                <a:solidFill>
                  <a:srgbClr val="CC0000"/>
                </a:solidFill>
                <a:latin typeface="Caveat"/>
                <a:ea typeface="Caveat"/>
                <a:cs typeface="Caveat"/>
                <a:sym typeface="Caveat"/>
              </a:rPr>
              <a:t>Grace</a:t>
            </a:r>
            <a:r>
              <a:rPr b="0" i="0" lang="en-US" sz="1400" u="none" cap="none" strike="noStrike">
                <a:solidFill>
                  <a:srgbClr val="3C78D8"/>
                </a:solidFill>
                <a:latin typeface="Caveat"/>
                <a:ea typeface="Caveat"/>
                <a:cs typeface="Caveat"/>
                <a:sym typeface="Caveat"/>
              </a:rPr>
              <a:t>/</a:t>
            </a:r>
            <a:r>
              <a:rPr b="0" i="0" lang="en-US" sz="1400" u="none" cap="none" strike="noStrike">
                <a:solidFill>
                  <a:srgbClr val="FF00FF"/>
                </a:solidFill>
                <a:latin typeface="Caveat"/>
                <a:ea typeface="Caveat"/>
                <a:cs typeface="Caveat"/>
                <a:sym typeface="Caveat"/>
              </a:rPr>
              <a:t>Mengying</a:t>
            </a:r>
            <a:endParaRPr b="0" i="0" sz="1400" u="none" cap="none" strike="noStrike">
              <a:solidFill>
                <a:srgbClr val="FF00FF"/>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CART Decision Tree </a:t>
            </a:r>
            <a:r>
              <a:rPr b="0" i="0" lang="en-US" sz="1400" u="none" cap="none" strike="noStrike">
                <a:solidFill>
                  <a:srgbClr val="3D85C6"/>
                </a:solidFill>
                <a:latin typeface="Caveat"/>
                <a:ea typeface="Caveat"/>
                <a:cs typeface="Caveat"/>
                <a:sym typeface="Caveat"/>
              </a:rPr>
              <a:t>Yang</a:t>
            </a:r>
            <a:endParaRPr b="0" i="0" sz="1400" u="none" cap="none" strike="noStrike">
              <a:solidFill>
                <a:srgbClr val="3D85C6"/>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Logistic Regression </a:t>
            </a:r>
            <a:r>
              <a:rPr b="0" i="0" lang="en-US" sz="1400" u="none" cap="none" strike="noStrike">
                <a:solidFill>
                  <a:srgbClr val="674EA7"/>
                </a:solidFill>
                <a:latin typeface="Caveat"/>
                <a:ea typeface="Caveat"/>
                <a:cs typeface="Caveat"/>
                <a:sym typeface="Caveat"/>
              </a:rPr>
              <a:t>Ziwei</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KNN </a:t>
            </a:r>
            <a:r>
              <a:rPr b="0" i="0" lang="en-US" sz="1400" u="none" cap="none" strike="noStrike">
                <a:solidFill>
                  <a:srgbClr val="A61C00"/>
                </a:solidFill>
                <a:latin typeface="Caveat"/>
                <a:ea typeface="Caveat"/>
                <a:cs typeface="Caveat"/>
                <a:sym typeface="Caveat"/>
              </a:rPr>
              <a:t>Saran</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*RuleFit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*Naïve Bayes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6" name="Google Shape;706;p63"/>
          <p:cNvSpPr/>
          <p:nvPr/>
        </p:nvSpPr>
        <p:spPr>
          <a:xfrm>
            <a:off x="6341625" y="200975"/>
            <a:ext cx="3260100" cy="692100"/>
          </a:xfrm>
          <a:prstGeom prst="wedgeRoundRectCallout">
            <a:avLst>
              <a:gd fmla="val -50913" name="adj1"/>
              <a:gd fmla="val 8012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333333"/>
                </a:solidFill>
                <a:highlight>
                  <a:srgbClr val="FFFFFF"/>
                </a:highlight>
                <a:latin typeface="Helvetica Neue"/>
                <a:ea typeface="Helvetica Neue"/>
                <a:cs typeface="Helvetica Neue"/>
                <a:sym typeface="Helvetica Neue"/>
              </a:rPr>
              <a:t>A global surrogate model is an interpretable model that is trained to </a:t>
            </a:r>
            <a:r>
              <a:rPr b="1" lang="en-US" sz="1200" u="sng">
                <a:solidFill>
                  <a:srgbClr val="CC0000"/>
                </a:solidFill>
                <a:highlight>
                  <a:srgbClr val="FFFFFF"/>
                </a:highlight>
                <a:latin typeface="Helvetica Neue"/>
                <a:ea typeface="Helvetica Neue"/>
                <a:cs typeface="Helvetica Neue"/>
                <a:sym typeface="Helvetica Neue"/>
              </a:rPr>
              <a:t>approximate the predictions of a black box model.</a:t>
            </a:r>
            <a:r>
              <a:rPr lang="en-US" sz="1200">
                <a:solidFill>
                  <a:srgbClr val="CC0000"/>
                </a:solidFill>
                <a:highlight>
                  <a:srgbClr val="FFFFFF"/>
                </a:highlight>
                <a:latin typeface="Helvetica Neue"/>
                <a:ea typeface="Helvetica Neue"/>
                <a:cs typeface="Helvetica Neue"/>
                <a:sym typeface="Helvetica Neue"/>
              </a:rPr>
              <a:t> </a:t>
            </a:r>
            <a:endParaRPr>
              <a:solidFill>
                <a:srgbClr val="CC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Partial Dependence Plot (PDP)</a:t>
            </a:r>
            <a:endParaRPr/>
          </a:p>
        </p:txBody>
      </p:sp>
      <p:sp>
        <p:nvSpPr>
          <p:cNvPr id="712" name="Google Shape;712;p64"/>
          <p:cNvSpPr txBox="1"/>
          <p:nvPr>
            <p:ph idx="1" type="body"/>
          </p:nvPr>
        </p:nvSpPr>
        <p:spPr>
          <a:xfrm>
            <a:off x="276075" y="1782400"/>
            <a:ext cx="6097500" cy="41676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US" sz="2400"/>
              <a:t>Can show whether the relationship between the target and a feature is linear, monotonous or more complex?</a:t>
            </a:r>
            <a:endParaRPr sz="2400"/>
          </a:p>
          <a:p>
            <a:pPr indent="0" lvl="0" marL="0" rtl="0" algn="l">
              <a:lnSpc>
                <a:spcPct val="90000"/>
              </a:lnSpc>
              <a:spcBef>
                <a:spcPts val="1000"/>
              </a:spcBef>
              <a:spcAft>
                <a:spcPts val="0"/>
              </a:spcAft>
              <a:buClr>
                <a:schemeClr val="dk1"/>
              </a:buClr>
              <a:buSzPts val="2800"/>
              <a:buNone/>
            </a:pPr>
            <a:r>
              <a:t/>
            </a:r>
            <a:endParaRPr sz="2400"/>
          </a:p>
          <a:p>
            <a:pPr indent="-203200" lvl="0" marL="228600" rtl="0" algn="l">
              <a:lnSpc>
                <a:spcPct val="90000"/>
              </a:lnSpc>
              <a:spcBef>
                <a:spcPts val="1000"/>
              </a:spcBef>
              <a:spcAft>
                <a:spcPts val="0"/>
              </a:spcAft>
              <a:buClr>
                <a:schemeClr val="dk1"/>
              </a:buClr>
              <a:buSzPts val="2400"/>
              <a:buChar char="•"/>
            </a:pPr>
            <a:r>
              <a:rPr lang="en-US" sz="2400"/>
              <a:t>For classification:</a:t>
            </a:r>
            <a:endParaRPr sz="2400"/>
          </a:p>
          <a:p>
            <a:pPr indent="0" lvl="0" marL="0" rtl="0" algn="l">
              <a:lnSpc>
                <a:spcPct val="90000"/>
              </a:lnSpc>
              <a:spcBef>
                <a:spcPts val="1000"/>
              </a:spcBef>
              <a:spcAft>
                <a:spcPts val="0"/>
              </a:spcAft>
              <a:buClr>
                <a:schemeClr val="dk1"/>
              </a:buClr>
              <a:buSzPts val="2800"/>
              <a:buNone/>
            </a:pPr>
            <a:r>
              <a:rPr lang="en-US" sz="2400"/>
              <a:t>Where the machine learning model outputs probabilities, the PDP </a:t>
            </a:r>
            <a:r>
              <a:rPr lang="en-US" sz="2400" u="sng"/>
              <a:t>displays the probability for a certain class given different values for feature(s) in S</a:t>
            </a:r>
            <a:r>
              <a:rPr lang="en-US" sz="2400"/>
              <a:t>. </a:t>
            </a:r>
            <a:endParaRPr sz="2400"/>
          </a:p>
          <a:p>
            <a:pPr indent="-203200" lvl="0" marL="228600" rtl="0" algn="l">
              <a:lnSpc>
                <a:spcPct val="90000"/>
              </a:lnSpc>
              <a:spcBef>
                <a:spcPts val="1000"/>
              </a:spcBef>
              <a:spcAft>
                <a:spcPts val="0"/>
              </a:spcAft>
              <a:buClr>
                <a:schemeClr val="dk1"/>
              </a:buClr>
              <a:buSzPts val="2400"/>
              <a:buChar char="•"/>
            </a:pPr>
            <a:r>
              <a:rPr lang="en-US" sz="2400"/>
              <a:t>Multiple classes is to draw one line or plot per class.</a:t>
            </a:r>
            <a:endParaRPr sz="2400"/>
          </a:p>
        </p:txBody>
      </p:sp>
      <p:pic>
        <p:nvPicPr>
          <p:cNvPr id="713" name="Google Shape;713;p64"/>
          <p:cNvPicPr preferRelativeResize="0"/>
          <p:nvPr/>
        </p:nvPicPr>
        <p:blipFill>
          <a:blip r:embed="rId3">
            <a:alphaModFix/>
          </a:blip>
          <a:stretch>
            <a:fillRect/>
          </a:stretch>
        </p:blipFill>
        <p:spPr>
          <a:xfrm>
            <a:off x="6482825" y="2262550"/>
            <a:ext cx="5513025" cy="2260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Plot: </a:t>
            </a:r>
            <a:r>
              <a:rPr lang="en-US"/>
              <a:t>Individual Conditional Expectation (ICE)</a:t>
            </a:r>
            <a:endParaRPr/>
          </a:p>
        </p:txBody>
      </p:sp>
      <p:sp>
        <p:nvSpPr>
          <p:cNvPr id="719" name="Google Shape;719;p65"/>
          <p:cNvSpPr txBox="1"/>
          <p:nvPr>
            <p:ph idx="1" type="body"/>
          </p:nvPr>
        </p:nvSpPr>
        <p:spPr>
          <a:xfrm>
            <a:off x="224175" y="1825600"/>
            <a:ext cx="63399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a:t>
            </a:r>
            <a:r>
              <a:rPr lang="en-US"/>
              <a:t>isplay one line per instance that shows:</a:t>
            </a:r>
            <a:endParaRPr/>
          </a:p>
          <a:p>
            <a:pPr indent="0" lvl="0" marL="457200" rtl="0" algn="l">
              <a:lnSpc>
                <a:spcPct val="90000"/>
              </a:lnSpc>
              <a:spcBef>
                <a:spcPts val="0"/>
              </a:spcBef>
              <a:spcAft>
                <a:spcPts val="0"/>
              </a:spcAft>
              <a:buNone/>
            </a:pPr>
            <a:r>
              <a:rPr lang="en-US"/>
              <a:t>how the instance’s prediction changes when a feature changes.</a:t>
            </a:r>
            <a:endParaRPr/>
          </a:p>
          <a:p>
            <a:pPr indent="0" lvl="0" marL="0" rtl="0" algn="l">
              <a:lnSpc>
                <a:spcPct val="90000"/>
              </a:lnSpc>
              <a:spcBef>
                <a:spcPts val="0"/>
              </a:spcBef>
              <a:spcAft>
                <a:spcPts val="0"/>
              </a:spcAft>
              <a:buNone/>
            </a:pPr>
            <a:r>
              <a:t/>
            </a:r>
            <a:endParaRPr/>
          </a:p>
          <a:p>
            <a:pPr indent="-228600" lvl="0" marL="228600" rtl="0" algn="l">
              <a:lnSpc>
                <a:spcPct val="90000"/>
              </a:lnSpc>
              <a:spcBef>
                <a:spcPts val="1000"/>
              </a:spcBef>
              <a:spcAft>
                <a:spcPts val="0"/>
              </a:spcAft>
              <a:buClr>
                <a:schemeClr val="dk1"/>
              </a:buClr>
              <a:buSzPts val="2800"/>
              <a:buChar char="•"/>
            </a:pPr>
            <a:r>
              <a:rPr lang="en-US"/>
              <a:t>Interpretation:</a:t>
            </a:r>
            <a:endParaRPr/>
          </a:p>
          <a:p>
            <a:pPr indent="0" lvl="0" marL="0" rtl="0" algn="l">
              <a:lnSpc>
                <a:spcPct val="90000"/>
              </a:lnSpc>
              <a:spcBef>
                <a:spcPts val="1000"/>
              </a:spcBef>
              <a:spcAft>
                <a:spcPts val="0"/>
              </a:spcAft>
              <a:buClr>
                <a:srgbClr val="777777"/>
              </a:buClr>
              <a:buSzPts val="2800"/>
              <a:buNone/>
            </a:pPr>
            <a:r>
              <a:rPr lang="en-US">
                <a:solidFill>
                  <a:srgbClr val="777777"/>
                </a:solidFill>
                <a:latin typeface="Arial"/>
                <a:ea typeface="Arial"/>
                <a:cs typeface="Arial"/>
                <a:sym typeface="Arial"/>
              </a:rPr>
              <a:t>	The feature with the highest importance was XXX associated with an error increase of XXX after permutation.</a:t>
            </a:r>
            <a:br>
              <a:rPr lang="en-US"/>
            </a:br>
            <a:endParaRPr/>
          </a:p>
        </p:txBody>
      </p:sp>
      <p:pic>
        <p:nvPicPr>
          <p:cNvPr descr="https://lh4.googleusercontent.com/7cQPdQO8zMoxr6ES-beyFw3cHRG-wNckcInMCRggbwROPYWnmFNzaqi9c7bFy-uKwNg0Tg-WEjAsAKMK6Q6JOs18g5JUPZ5CEaFrO2mV-qcjxZdkg6hnGE_EuSRIb8Zub3NFOI3n" id="720" name="Google Shape;720;p65"/>
          <p:cNvPicPr preferRelativeResize="0"/>
          <p:nvPr/>
        </p:nvPicPr>
        <p:blipFill rotWithShape="1">
          <a:blip r:embed="rId3">
            <a:alphaModFix/>
          </a:blip>
          <a:srcRect b="0" l="0" r="0" t="0"/>
          <a:stretch/>
        </p:blipFill>
        <p:spPr>
          <a:xfrm>
            <a:off x="6885300" y="1547075"/>
            <a:ext cx="4642550" cy="3589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graphicFrame>
        <p:nvGraphicFramePr>
          <p:cNvPr id="726" name="Google Shape;726;p66"/>
          <p:cNvGraphicFramePr/>
          <p:nvPr/>
        </p:nvGraphicFramePr>
        <p:xfrm>
          <a:off x="5" y="37225"/>
          <a:ext cx="3000000" cy="3000000"/>
        </p:xfrm>
        <a:graphic>
          <a:graphicData uri="http://schemas.openxmlformats.org/drawingml/2006/table">
            <a:tbl>
              <a:tblPr>
                <a:noFill/>
                <a:tableStyleId>{8FCEC5CE-5934-4D02-94F3-B81D73D1356B}</a:tableStyleId>
              </a:tblPr>
              <a:tblGrid>
                <a:gridCol w="1527225"/>
                <a:gridCol w="897950"/>
                <a:gridCol w="887925"/>
                <a:gridCol w="1873725"/>
                <a:gridCol w="1842650"/>
                <a:gridCol w="1736700"/>
                <a:gridCol w="1736700"/>
              </a:tblGrid>
              <a:tr h="510850">
                <a:tc row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Model</a:t>
                      </a:r>
                      <a:endParaRPr b="1" sz="1400" u="none" cap="none" strike="noStrike"/>
                    </a:p>
                  </a:txBody>
                  <a:tcPr marT="91425" marB="91425" marR="91425" marL="91425">
                    <a:solidFill>
                      <a:srgbClr val="A8D08C"/>
                    </a:solidFill>
                  </a:tcPr>
                </a:tc>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AUC</a:t>
                      </a:r>
                      <a:endParaRPr b="1" sz="1400" u="none" cap="none" strike="noStrike"/>
                    </a:p>
                  </a:txBody>
                  <a:tcPr marT="91425" marB="91425" marR="91425" marL="91425">
                    <a:solidFill>
                      <a:srgbClr val="8DA9DB"/>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Confusion Matrix</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8DA9DB"/>
                    </a:solidFill>
                  </a:tcPr>
                </a:tc>
                <a:tc hMerge="1"/>
                <a:tc gridSpan="2">
                  <a:txBody>
                    <a:bodyPr>
                      <a:noAutofit/>
                    </a:bodyPr>
                    <a:lstStyle/>
                    <a:p>
                      <a:pPr indent="0" lvl="0" marL="0" rtl="0" algn="ctr">
                        <a:spcBef>
                          <a:spcPts val="0"/>
                        </a:spcBef>
                        <a:spcAft>
                          <a:spcPts val="0"/>
                        </a:spcAft>
                        <a:buNone/>
                      </a:pPr>
                      <a:r>
                        <a:rPr b="1" lang="en-US">
                          <a:solidFill>
                            <a:schemeClr val="dk1"/>
                          </a:solidFill>
                        </a:rPr>
                        <a:t>R Square</a:t>
                      </a:r>
                      <a:endParaRPr b="1">
                        <a:solidFill>
                          <a:schemeClr val="dk1"/>
                        </a:solidFill>
                      </a:endParaRPr>
                    </a:p>
                    <a:p>
                      <a:pPr indent="0" lvl="0" marL="0" rtl="0" algn="ctr">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solidFill>
                      <a:srgbClr val="8DA9DB"/>
                    </a:solidFill>
                  </a:tcPr>
                </a:tc>
                <a:tc hMerge="1"/>
              </a:tr>
              <a:tr h="366975">
                <a:tc vMerge="1"/>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Without </a:t>
                      </a:r>
                      <a:endParaRPr b="1" sz="1200" u="none" cap="none" strike="noStrike"/>
                    </a:p>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Summary</a:t>
                      </a:r>
                      <a:endParaRPr b="1" sz="1200" u="none" cap="none" strike="noStrike"/>
                    </a:p>
                  </a:txBody>
                  <a:tcPr marT="91425" marB="91425" marR="91425" marL="91425">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Summary </a:t>
                      </a:r>
                      <a:endParaRPr b="1" sz="1200" u="none" cap="none" strike="noStrike"/>
                    </a:p>
                    <a:p>
                      <a:pPr indent="0" lvl="0" marL="0" marR="0" rtl="0" algn="ctr">
                        <a:lnSpc>
                          <a:spcPct val="100000"/>
                        </a:lnSpc>
                        <a:spcBef>
                          <a:spcPts val="0"/>
                        </a:spcBef>
                        <a:spcAft>
                          <a:spcPts val="0"/>
                        </a:spcAft>
                        <a:buClr>
                          <a:srgbClr val="000000"/>
                        </a:buClr>
                        <a:buSzPts val="1400"/>
                        <a:buFont typeface="Arial"/>
                        <a:buNone/>
                      </a:pPr>
                      <a:r>
                        <a:rPr b="1" lang="en-US" sz="1200" u="none" cap="none" strike="noStrike"/>
                        <a:t>Added</a:t>
                      </a:r>
                      <a:endParaRPr b="1" sz="1200" u="none" cap="none" strike="noStrike"/>
                    </a:p>
                  </a:txBody>
                  <a:tcPr marT="91425" marB="91425" marR="91425" marL="91425">
                    <a:lnR cap="flat" cmpd="sng" w="9525">
                      <a:solidFill>
                        <a:srgbClr val="9E9E9E"/>
                      </a:solidFill>
                      <a:prstDash val="solid"/>
                      <a:round/>
                      <a:headEnd len="sm" w="sm" type="none"/>
                      <a:tailEnd len="sm" w="sm" type="none"/>
                    </a:lnR>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Without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Added</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Without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Summary</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Added</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11518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Baseline Model</a:t>
                      </a:r>
                      <a:endParaRPr/>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(Gradient Boosting)</a:t>
                      </a:r>
                      <a:endParaRPr b="1" sz="1400" u="none" cap="none" strike="noStrike"/>
                    </a:p>
                  </a:txBody>
                  <a:tcPr marT="91425" marB="91425" marR="91425" marL="91425">
                    <a:solidFill>
                      <a:srgbClr val="E1EFD8"/>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0.595</a:t>
                      </a:r>
                      <a:endParaRPr sz="1400" u="none" cap="none" strike="noStrike"/>
                    </a:p>
                  </a:txBody>
                  <a:tcPr marT="91425" marB="91425" marR="91425" marL="91425"/>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a:t>0.85</a:t>
                      </a:r>
                      <a:endParaRPr sz="1050">
                        <a:solidFill>
                          <a:schemeClr val="dk1"/>
                        </a:solidFill>
                        <a:highlight>
                          <a:srgbClr val="FFFFFF"/>
                        </a:highlight>
                      </a:endParaRPr>
                    </a:p>
                    <a:p>
                      <a:pPr indent="0" lvl="0" marL="0" marR="0" rtl="0" algn="ctr">
                        <a:lnSpc>
                          <a:spcPct val="100000"/>
                        </a:lnSpc>
                        <a:spcBef>
                          <a:spcPts val="0"/>
                        </a:spcBef>
                        <a:spcAft>
                          <a:spcPts val="0"/>
                        </a:spcAft>
                        <a:buClr>
                          <a:srgbClr val="000000"/>
                        </a:buClr>
                        <a:buSzPts val="1400"/>
                        <a:buFont typeface="Arial"/>
                        <a:buNone/>
                      </a:pPr>
                      <a:r>
                        <a:t/>
                      </a:r>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0.481817841</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threshold = 0.4515076</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'train': 0.16798865, </a:t>
                      </a:r>
                      <a:endParaRPr sz="1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'valid': 0.04741188</a:t>
                      </a:r>
                      <a:endParaRPr sz="1050">
                        <a:solidFill>
                          <a:schemeClr val="dk1"/>
                        </a:solidFill>
                        <a:highlight>
                          <a:srgbClr val="FFFFFF"/>
                        </a:highlight>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a:t>NA</a:t>
                      </a:r>
                      <a:endParaRPr/>
                    </a:p>
                  </a:txBody>
                  <a:tcPr marT="91425" marB="91425" marR="91425" marL="91425">
                    <a:lnT cap="flat" cmpd="sng" w="9525">
                      <a:solidFill>
                        <a:srgbClr val="9E9E9E"/>
                      </a:solidFill>
                      <a:prstDash val="solid"/>
                      <a:round/>
                      <a:headEnd len="sm" w="sm" type="none"/>
                      <a:tailEnd len="sm" w="sm" type="none"/>
                    </a:lnT>
                  </a:tcPr>
                </a:tc>
              </a:tr>
              <a:tr h="1280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Logistic Regression</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solidFill>
                      <a:srgbClr val="D9D2E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0.571</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980000"/>
                          </a:solidFill>
                        </a:rPr>
                        <a:t>0.791</a:t>
                      </a:r>
                      <a:endParaRPr sz="1400" u="none" cap="none" strike="noStrike">
                        <a:solidFill>
                          <a:srgbClr val="980000"/>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0.594261</a:t>
                      </a:r>
                      <a:endParaRPr sz="1100">
                        <a:solidFill>
                          <a:schemeClr val="dk1"/>
                        </a:solidFill>
                        <a:highlight>
                          <a:srgbClr val="FFFFFF"/>
                        </a:high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dk1"/>
                          </a:solidFill>
                          <a:highlight>
                            <a:srgbClr val="FFFFFF"/>
                          </a:highlight>
                        </a:rPr>
                        <a:t>threshold = 0.4492436</a:t>
                      </a:r>
                      <a:endParaRPr sz="1100">
                        <a:solidFill>
                          <a:schemeClr val="dk1"/>
                        </a:solidFill>
                        <a:highlight>
                          <a:srgbClr val="FFFFFF"/>
                        </a:highlight>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ctr">
                        <a:lnSpc>
                          <a:spcPct val="115000"/>
                        </a:lnSpc>
                        <a:spcBef>
                          <a:spcPts val="0"/>
                        </a:spcBef>
                        <a:spcAft>
                          <a:spcPts val="0"/>
                        </a:spcAft>
                        <a:buNone/>
                      </a:pPr>
                      <a:r>
                        <a:rPr lang="en-US" sz="1050">
                          <a:highlight>
                            <a:srgbClr val="FFFFFF"/>
                          </a:highlight>
                        </a:rPr>
                        <a:t>'train': 0.0453967, </a:t>
                      </a:r>
                      <a:endParaRPr sz="1050">
                        <a:highlight>
                          <a:srgbClr val="FFFFFF"/>
                        </a:highlight>
                      </a:endParaRPr>
                    </a:p>
                    <a:p>
                      <a:pPr indent="0" lvl="0" marL="0" rtl="0" algn="ctr">
                        <a:lnSpc>
                          <a:spcPct val="115000"/>
                        </a:lnSpc>
                        <a:spcBef>
                          <a:spcPts val="0"/>
                        </a:spcBef>
                        <a:spcAft>
                          <a:spcPts val="0"/>
                        </a:spcAft>
                        <a:buNone/>
                      </a:pPr>
                      <a:r>
                        <a:rPr lang="en-US" sz="1050">
                          <a:highlight>
                            <a:srgbClr val="FFFFFF"/>
                          </a:highlight>
                        </a:rPr>
                        <a:t>'valid': 0.0124346</a:t>
                      </a:r>
                      <a:endParaRPr sz="1050">
                        <a:highlight>
                          <a:srgbClr val="FFFFFF"/>
                        </a:highlight>
                      </a:endParaRPr>
                    </a:p>
                    <a:p>
                      <a:pPr indent="0" lvl="0" marL="0" marR="0" rtl="0" algn="ctr">
                        <a:lnSpc>
                          <a:spcPct val="100000"/>
                        </a:lnSpc>
                        <a:spcBef>
                          <a:spcPts val="0"/>
                        </a:spcBef>
                        <a:spcAft>
                          <a:spcPts val="0"/>
                        </a:spcAft>
                        <a:buNone/>
                      </a:pPr>
                      <a:r>
                        <a:t/>
                      </a:r>
                      <a:endParaRPr sz="1100">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50">
                          <a:solidFill>
                            <a:srgbClr val="980000"/>
                          </a:solidFill>
                          <a:highlight>
                            <a:srgbClr val="FFFFFF"/>
                          </a:highlight>
                        </a:rPr>
                        <a:t>'train': 0.2411380, </a:t>
                      </a:r>
                      <a:endParaRPr sz="1050">
                        <a:solidFill>
                          <a:srgbClr val="980000"/>
                        </a:solidFill>
                        <a:highlight>
                          <a:srgbClr val="FFFFFF"/>
                        </a:highlight>
                      </a:endParaRPr>
                    </a:p>
                    <a:p>
                      <a:pPr indent="0" lvl="0" marL="0" rtl="0" algn="ctr">
                        <a:lnSpc>
                          <a:spcPct val="115000"/>
                        </a:lnSpc>
                        <a:spcBef>
                          <a:spcPts val="0"/>
                        </a:spcBef>
                        <a:spcAft>
                          <a:spcPts val="0"/>
                        </a:spcAft>
                        <a:buNone/>
                      </a:pPr>
                      <a:r>
                        <a:rPr lang="en-US" sz="1050">
                          <a:solidFill>
                            <a:srgbClr val="980000"/>
                          </a:solidFill>
                          <a:highlight>
                            <a:srgbClr val="FFFFFF"/>
                          </a:highlight>
                        </a:rPr>
                        <a:t>'valid': 0.2437218</a:t>
                      </a:r>
                      <a:endParaRPr sz="1050">
                        <a:solidFill>
                          <a:srgbClr val="980000"/>
                        </a:solidFill>
                        <a:highlight>
                          <a:srgbClr val="FFFFFF"/>
                        </a:highlight>
                      </a:endParaRPr>
                    </a:p>
                    <a:p>
                      <a:pPr indent="0" lvl="0" marL="0" rtl="0" algn="ctr">
                        <a:lnSpc>
                          <a:spcPct val="115000"/>
                        </a:lnSpc>
                        <a:spcBef>
                          <a:spcPts val="0"/>
                        </a:spcBef>
                        <a:spcAft>
                          <a:spcPts val="0"/>
                        </a:spcAft>
                        <a:buNone/>
                      </a:pPr>
                      <a:r>
                        <a:t/>
                      </a:r>
                      <a:endParaRPr sz="1050">
                        <a:solidFill>
                          <a:srgbClr val="980000"/>
                        </a:solidFill>
                        <a:highlight>
                          <a:srgbClr val="FFFFFF"/>
                        </a:highlight>
                      </a:endParaRPr>
                    </a:p>
                    <a:p>
                      <a:pPr indent="0" lvl="0" marL="0" marR="0" rtl="0" algn="ctr">
                        <a:lnSpc>
                          <a:spcPct val="100000"/>
                        </a:lnSpc>
                        <a:spcBef>
                          <a:spcPts val="0"/>
                        </a:spcBef>
                        <a:spcAft>
                          <a:spcPts val="0"/>
                        </a:spcAft>
                        <a:buNone/>
                      </a:pPr>
                      <a:r>
                        <a:t/>
                      </a:r>
                      <a:endParaRPr sz="1100">
                        <a:solidFill>
                          <a:srgbClr val="98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12876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Decision Tree</a:t>
                      </a:r>
                      <a:endParaRPr/>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lnR cap="flat" cmpd="sng" w="9525">
                      <a:solidFill>
                        <a:srgbClr val="9E9E9E"/>
                      </a:solidFill>
                      <a:prstDash val="solid"/>
                      <a:round/>
                      <a:headEnd len="sm" w="sm" type="none"/>
                      <a:tailEnd len="sm" w="sm" type="none"/>
                    </a:lnR>
                    <a:solidFill>
                      <a:srgbClr val="D9D2E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a:t>NA</a:t>
                      </a:r>
                      <a:endParaRPr/>
                    </a:p>
                    <a:p>
                      <a:pPr indent="0" lvl="0" marL="0" marR="0" rtl="0" algn="ctr">
                        <a:lnSpc>
                          <a:spcPct val="100000"/>
                        </a:lnSpc>
                        <a:spcBef>
                          <a:spcPts val="0"/>
                        </a:spcBef>
                        <a:spcAft>
                          <a:spcPts val="0"/>
                        </a:spcAft>
                        <a:buClr>
                          <a:srgbClr val="000000"/>
                        </a:buClr>
                        <a:buSzPts val="1400"/>
                        <a:buFont typeface="Arial"/>
                        <a:buNone/>
                      </a:pPr>
                      <a:r>
                        <a:rPr lang="en-US"/>
                        <a:t>0.551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a:t>NA</a:t>
                      </a:r>
                      <a:endParaRPr/>
                    </a:p>
                    <a:p>
                      <a:pPr indent="0" lvl="0" marL="0" marR="0" rtl="0" algn="ctr">
                        <a:lnSpc>
                          <a:spcPct val="100000"/>
                        </a:lnSpc>
                        <a:spcBef>
                          <a:spcPts val="0"/>
                        </a:spcBef>
                        <a:spcAft>
                          <a:spcPts val="0"/>
                        </a:spcAft>
                        <a:buClr>
                          <a:srgbClr val="000000"/>
                        </a:buClr>
                        <a:buSzPts val="1400"/>
                        <a:buFont typeface="Arial"/>
                        <a:buNone/>
                      </a:pPr>
                      <a:r>
                        <a:rPr lang="en-US"/>
                        <a:t>0.692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rgbClr val="FFFFFF"/>
                          </a:highlight>
                        </a:rPr>
                        <a:t>threshold = 0.630645</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highlight>
                            <a:srgbClr val="FFFFFF"/>
                          </a:highlight>
                        </a:rPr>
                        <a:t>threshold = 0.6264891</a:t>
                      </a:r>
                      <a:endParaRPr sz="1100">
                        <a:solidFill>
                          <a:schemeClr val="dk1"/>
                        </a:solidFill>
                        <a:highlight>
                          <a:srgbClr val="FFFFFF"/>
                        </a:highlight>
                      </a:endParaRPr>
                    </a:p>
                  </a:txBody>
                  <a:tcPr marT="91425" marB="91425" marR="91425" marL="91425"/>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highlight>
                            <a:srgbClr val="FFFFFF"/>
                          </a:highlight>
                        </a:rPr>
                        <a:t>'train': 0.0113891, </a:t>
                      </a:r>
                      <a:endParaRPr sz="1050">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highlight>
                            <a:srgbClr val="FFFFFF"/>
                          </a:highlight>
                        </a:rPr>
                        <a:t>'valid': None</a:t>
                      </a:r>
                      <a:endParaRPr sz="1050">
                        <a:highlight>
                          <a:srgbClr val="FFFFFF"/>
                        </a:highlight>
                      </a:endParaRPr>
                    </a:p>
                    <a:p>
                      <a:pPr indent="0" lvl="0" marL="0" rtl="0" algn="ctr">
                        <a:lnSpc>
                          <a:spcPct val="115000"/>
                        </a:lnSpc>
                        <a:spcBef>
                          <a:spcPts val="0"/>
                        </a:spcBef>
                        <a:spcAft>
                          <a:spcPts val="0"/>
                        </a:spcAft>
                        <a:buNone/>
                      </a:pPr>
                      <a:r>
                        <a:t/>
                      </a:r>
                      <a:endParaRPr sz="1100">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'train': 0.01138911, </a:t>
                      </a:r>
                      <a:endParaRPr sz="1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'valid': None</a:t>
                      </a:r>
                      <a:endParaRPr sz="1050">
                        <a:solidFill>
                          <a:schemeClr val="dk1"/>
                        </a:solidFill>
                        <a:highlight>
                          <a:srgbClr val="FFFFFF"/>
                        </a:highlight>
                      </a:endParaRPr>
                    </a:p>
                    <a:p>
                      <a:pPr indent="0" lvl="0" marL="0" rtl="0" algn="ctr">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87600">
                <a:tc>
                  <a:txBody>
                    <a:bodyPr>
                      <a:noAutofit/>
                    </a:bodyPr>
                    <a:lstStyle/>
                    <a:p>
                      <a:pPr indent="0" lvl="0" marL="0" marR="0" rtl="0" algn="ctr">
                        <a:lnSpc>
                          <a:spcPct val="100000"/>
                        </a:lnSpc>
                        <a:spcBef>
                          <a:spcPts val="0"/>
                        </a:spcBef>
                        <a:spcAft>
                          <a:spcPts val="0"/>
                        </a:spcAft>
                        <a:buNone/>
                      </a:pPr>
                      <a:r>
                        <a:rPr b="1" lang="en-US"/>
                        <a:t>Linear Regression</a:t>
                      </a:r>
                      <a:endParaRPr b="1" sz="1400" u="none" cap="none" strike="noStrike"/>
                    </a:p>
                  </a:txBody>
                  <a:tcPr marT="91425" marB="91425" marR="91425" marL="91425">
                    <a:solidFill>
                      <a:srgbClr val="D9D2E9"/>
                    </a:solidFill>
                  </a:tcPr>
                </a:tc>
                <a:tc>
                  <a:txBody>
                    <a:bodyPr>
                      <a:noAutofit/>
                    </a:bodyPr>
                    <a:lstStyle/>
                    <a:p>
                      <a:pPr indent="0" lvl="0" marL="0" rtl="0" algn="ctr">
                        <a:lnSpc>
                          <a:spcPct val="115000"/>
                        </a:lnSpc>
                        <a:spcBef>
                          <a:spcPts val="0"/>
                        </a:spcBef>
                        <a:spcAft>
                          <a:spcPts val="0"/>
                        </a:spcAft>
                        <a:buNone/>
                      </a:pPr>
                      <a:r>
                        <a:rPr lang="en-US"/>
                        <a:t>0.662</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lang="en-US">
                          <a:solidFill>
                            <a:srgbClr val="FF0000"/>
                          </a:solidFill>
                        </a:rPr>
                        <a:t>0.812</a:t>
                      </a:r>
                      <a:endParaRPr>
                        <a:solidFill>
                          <a:srgbClr val="FF0000"/>
                        </a:solidFill>
                      </a:endParaRPr>
                    </a:p>
                    <a:p>
                      <a:pPr indent="0" lvl="0" marL="0" marR="0" rtl="0" algn="ctr">
                        <a:lnSpc>
                          <a:spcPct val="100000"/>
                        </a:lnSpc>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None/>
                      </a:pPr>
                      <a:r>
                        <a:rPr lang="en-US" sz="1050">
                          <a:solidFill>
                            <a:schemeClr val="dk1"/>
                          </a:solidFill>
                          <a:highlight>
                            <a:srgbClr val="FFFFFF"/>
                          </a:highlight>
                        </a:rPr>
                        <a:t> threshold = 0.53953</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tc>
                <a:tc>
                  <a:txBody>
                    <a:bodyPr>
                      <a:noAutofit/>
                    </a:bodyPr>
                    <a:lstStyle/>
                    <a:p>
                      <a:pPr indent="0" lvl="0" marL="0" rtl="0" algn="l">
                        <a:lnSpc>
                          <a:spcPct val="115000"/>
                        </a:lnSpc>
                        <a:spcBef>
                          <a:spcPts val="0"/>
                        </a:spcBef>
                        <a:spcAft>
                          <a:spcPts val="0"/>
                        </a:spcAft>
                        <a:buNone/>
                      </a:pPr>
                      <a:r>
                        <a:rPr lang="en-US" sz="1050">
                          <a:solidFill>
                            <a:schemeClr val="dk1"/>
                          </a:solidFill>
                          <a:highlight>
                            <a:srgbClr val="FFFFFF"/>
                          </a:highlight>
                        </a:rPr>
                        <a:t>threshold = 0.4661578</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txBody>
                  <a:tcPr marT="91425" marB="91425" marR="91425" marL="91425"/>
                </a:tc>
                <a:tc>
                  <a:txBody>
                    <a:bodyPr>
                      <a:noAutofit/>
                    </a:bodyPr>
                    <a:lstStyle/>
                    <a:p>
                      <a:pPr indent="0" lvl="0" marL="0" marR="0" rtl="0" algn="ctr">
                        <a:lnSpc>
                          <a:spcPct val="115000"/>
                        </a:lnSpc>
                        <a:spcBef>
                          <a:spcPts val="0"/>
                        </a:spcBef>
                        <a:spcAft>
                          <a:spcPts val="0"/>
                        </a:spcAft>
                        <a:buNone/>
                      </a:pPr>
                      <a:r>
                        <a:rPr lang="en-US" sz="1050">
                          <a:highlight>
                            <a:srgbClr val="FFFFFF"/>
                          </a:highlight>
                        </a:rPr>
                        <a:t>'train': 0.2922592, </a:t>
                      </a:r>
                      <a:endParaRPr sz="1050">
                        <a:highlight>
                          <a:srgbClr val="FFFFFF"/>
                        </a:highlight>
                      </a:endParaRPr>
                    </a:p>
                    <a:p>
                      <a:pPr indent="0" lvl="0" marL="0" marR="0" rtl="0" algn="ctr">
                        <a:lnSpc>
                          <a:spcPct val="115000"/>
                        </a:lnSpc>
                        <a:spcBef>
                          <a:spcPts val="0"/>
                        </a:spcBef>
                        <a:spcAft>
                          <a:spcPts val="0"/>
                        </a:spcAft>
                        <a:buNone/>
                      </a:pPr>
                      <a:r>
                        <a:rPr lang="en-US" sz="1050">
                          <a:highlight>
                            <a:srgbClr val="FFFFFF"/>
                          </a:highlight>
                        </a:rPr>
                        <a:t>'valid': None</a:t>
                      </a:r>
                      <a:endParaRPr sz="1050">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15000"/>
                        </a:lnSpc>
                        <a:spcBef>
                          <a:spcPts val="0"/>
                        </a:spcBef>
                        <a:spcAft>
                          <a:spcPts val="0"/>
                        </a:spcAft>
                        <a:buNone/>
                      </a:pPr>
                      <a:r>
                        <a:rPr lang="en-US" sz="1050">
                          <a:solidFill>
                            <a:srgbClr val="FF0000"/>
                          </a:solidFill>
                          <a:highlight>
                            <a:srgbClr val="FFFFFF"/>
                          </a:highlight>
                        </a:rPr>
                        <a:t>'train': 0.2922592,</a:t>
                      </a:r>
                      <a:endParaRPr sz="1050">
                        <a:solidFill>
                          <a:srgbClr val="FF0000"/>
                        </a:solidFill>
                        <a:highlight>
                          <a:srgbClr val="FFFFFF"/>
                        </a:highlight>
                      </a:endParaRPr>
                    </a:p>
                    <a:p>
                      <a:pPr indent="0" lvl="0" marL="0" marR="0" rtl="0" algn="ctr">
                        <a:lnSpc>
                          <a:spcPct val="115000"/>
                        </a:lnSpc>
                        <a:spcBef>
                          <a:spcPts val="0"/>
                        </a:spcBef>
                        <a:spcAft>
                          <a:spcPts val="0"/>
                        </a:spcAft>
                        <a:buNone/>
                      </a:pPr>
                      <a:r>
                        <a:rPr lang="en-US" sz="1050">
                          <a:solidFill>
                            <a:srgbClr val="FF0000"/>
                          </a:solidFill>
                          <a:highlight>
                            <a:srgbClr val="FFFFFF"/>
                          </a:highlight>
                        </a:rPr>
                        <a:t> 'valid': None</a:t>
                      </a:r>
                      <a:endParaRPr sz="1050">
                        <a:solidFill>
                          <a:srgbClr val="FF0000"/>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727" name="Google Shape;727;p66"/>
          <p:cNvPicPr preferRelativeResize="0"/>
          <p:nvPr/>
        </p:nvPicPr>
        <p:blipFill rotWithShape="1">
          <a:blip r:embed="rId3">
            <a:alphaModFix/>
          </a:blip>
          <a:srcRect b="0" l="0" r="0" t="0"/>
          <a:stretch/>
        </p:blipFill>
        <p:spPr>
          <a:xfrm>
            <a:off x="3598524" y="1697350"/>
            <a:ext cx="1014025" cy="695653"/>
          </a:xfrm>
          <a:prstGeom prst="rect">
            <a:avLst/>
          </a:prstGeom>
          <a:noFill/>
          <a:ln>
            <a:noFill/>
          </a:ln>
        </p:spPr>
      </p:pic>
      <p:pic>
        <p:nvPicPr>
          <p:cNvPr id="728" name="Google Shape;728;p66"/>
          <p:cNvPicPr preferRelativeResize="0"/>
          <p:nvPr/>
        </p:nvPicPr>
        <p:blipFill rotWithShape="1">
          <a:blip r:embed="rId4">
            <a:alphaModFix/>
          </a:blip>
          <a:srcRect b="0" l="0" r="0" t="0"/>
          <a:stretch/>
        </p:blipFill>
        <p:spPr>
          <a:xfrm>
            <a:off x="3531538" y="2852976"/>
            <a:ext cx="1100625" cy="742754"/>
          </a:xfrm>
          <a:prstGeom prst="rect">
            <a:avLst/>
          </a:prstGeom>
          <a:noFill/>
          <a:ln>
            <a:noFill/>
          </a:ln>
        </p:spPr>
      </p:pic>
      <p:pic>
        <p:nvPicPr>
          <p:cNvPr id="729" name="Google Shape;729;p66"/>
          <p:cNvPicPr preferRelativeResize="0"/>
          <p:nvPr/>
        </p:nvPicPr>
        <p:blipFill rotWithShape="1">
          <a:blip r:embed="rId5">
            <a:alphaModFix/>
          </a:blip>
          <a:srcRect b="0" l="0" r="0" t="0"/>
          <a:stretch/>
        </p:blipFill>
        <p:spPr>
          <a:xfrm>
            <a:off x="5478715" y="2867789"/>
            <a:ext cx="1100612" cy="713360"/>
          </a:xfrm>
          <a:prstGeom prst="rect">
            <a:avLst/>
          </a:prstGeom>
          <a:noFill/>
          <a:ln>
            <a:noFill/>
          </a:ln>
        </p:spPr>
      </p:pic>
      <p:pic>
        <p:nvPicPr>
          <p:cNvPr id="730" name="Google Shape;730;p66"/>
          <p:cNvPicPr preferRelativeResize="0"/>
          <p:nvPr/>
        </p:nvPicPr>
        <p:blipFill>
          <a:blip r:embed="rId6">
            <a:alphaModFix/>
          </a:blip>
          <a:stretch>
            <a:fillRect/>
          </a:stretch>
        </p:blipFill>
        <p:spPr>
          <a:xfrm>
            <a:off x="5422350" y="4157975"/>
            <a:ext cx="1312746" cy="726200"/>
          </a:xfrm>
          <a:prstGeom prst="rect">
            <a:avLst/>
          </a:prstGeom>
          <a:noFill/>
          <a:ln>
            <a:noFill/>
          </a:ln>
        </p:spPr>
      </p:pic>
      <p:pic>
        <p:nvPicPr>
          <p:cNvPr id="731" name="Google Shape;731;p66"/>
          <p:cNvPicPr preferRelativeResize="0"/>
          <p:nvPr/>
        </p:nvPicPr>
        <p:blipFill>
          <a:blip r:embed="rId7">
            <a:alphaModFix/>
          </a:blip>
          <a:stretch>
            <a:fillRect/>
          </a:stretch>
        </p:blipFill>
        <p:spPr>
          <a:xfrm>
            <a:off x="3497075" y="4157975"/>
            <a:ext cx="1243954" cy="726200"/>
          </a:xfrm>
          <a:prstGeom prst="rect">
            <a:avLst/>
          </a:prstGeom>
          <a:noFill/>
          <a:ln>
            <a:noFill/>
          </a:ln>
        </p:spPr>
      </p:pic>
      <p:sp>
        <p:nvSpPr>
          <p:cNvPr id="732" name="Google Shape;732;p66"/>
          <p:cNvSpPr/>
          <p:nvPr/>
        </p:nvSpPr>
        <p:spPr>
          <a:xfrm>
            <a:off x="10755300" y="2055125"/>
            <a:ext cx="1153800" cy="334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Surrogate</a:t>
            </a:r>
            <a:endParaRPr sz="1200"/>
          </a:p>
        </p:txBody>
      </p:sp>
      <p:pic>
        <p:nvPicPr>
          <p:cNvPr id="733" name="Google Shape;733;p66"/>
          <p:cNvPicPr preferRelativeResize="0"/>
          <p:nvPr/>
        </p:nvPicPr>
        <p:blipFill>
          <a:blip r:embed="rId8">
            <a:alphaModFix/>
          </a:blip>
          <a:stretch>
            <a:fillRect/>
          </a:stretch>
        </p:blipFill>
        <p:spPr>
          <a:xfrm>
            <a:off x="10509600" y="1436050"/>
            <a:ext cx="1645175" cy="334800"/>
          </a:xfrm>
          <a:prstGeom prst="rect">
            <a:avLst/>
          </a:prstGeom>
          <a:noFill/>
          <a:ln>
            <a:noFill/>
          </a:ln>
        </p:spPr>
      </p:pic>
      <p:sp>
        <p:nvSpPr>
          <p:cNvPr id="734" name="Google Shape;734;p66"/>
          <p:cNvSpPr txBox="1"/>
          <p:nvPr/>
        </p:nvSpPr>
        <p:spPr>
          <a:xfrm>
            <a:off x="10558038" y="1436050"/>
            <a:ext cx="1548300" cy="3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alibri"/>
                <a:ea typeface="Calibri"/>
                <a:cs typeface="Calibri"/>
                <a:sym typeface="Calibri"/>
              </a:rPr>
              <a:t>BLACK BOX Model</a:t>
            </a:r>
            <a:endParaRPr sz="1000">
              <a:latin typeface="Calibri"/>
              <a:ea typeface="Calibri"/>
              <a:cs typeface="Calibri"/>
              <a:sym typeface="Calibri"/>
            </a:endParaRPr>
          </a:p>
        </p:txBody>
      </p:sp>
      <p:pic>
        <p:nvPicPr>
          <p:cNvPr id="735" name="Google Shape;735;p66"/>
          <p:cNvPicPr preferRelativeResize="0"/>
          <p:nvPr/>
        </p:nvPicPr>
        <p:blipFill>
          <a:blip r:embed="rId9">
            <a:alphaModFix/>
          </a:blip>
          <a:stretch>
            <a:fillRect/>
          </a:stretch>
        </p:blipFill>
        <p:spPr>
          <a:xfrm>
            <a:off x="10509600" y="881100"/>
            <a:ext cx="1623750" cy="334800"/>
          </a:xfrm>
          <a:prstGeom prst="rect">
            <a:avLst/>
          </a:prstGeom>
          <a:noFill/>
          <a:ln>
            <a:noFill/>
          </a:ln>
        </p:spPr>
      </p:pic>
      <p:sp>
        <p:nvSpPr>
          <p:cNvPr id="736" name="Google Shape;736;p66"/>
          <p:cNvSpPr txBox="1"/>
          <p:nvPr/>
        </p:nvSpPr>
        <p:spPr>
          <a:xfrm>
            <a:off x="10606463" y="816975"/>
            <a:ext cx="1548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Baseline Model</a:t>
            </a:r>
            <a:endParaRPr>
              <a:latin typeface="Calibri"/>
              <a:ea typeface="Calibri"/>
              <a:cs typeface="Calibri"/>
              <a:sym typeface="Calibri"/>
            </a:endParaRPr>
          </a:p>
        </p:txBody>
      </p:sp>
      <p:pic>
        <p:nvPicPr>
          <p:cNvPr id="737" name="Google Shape;737;p66"/>
          <p:cNvPicPr preferRelativeResize="0"/>
          <p:nvPr/>
        </p:nvPicPr>
        <p:blipFill>
          <a:blip r:embed="rId10">
            <a:alphaModFix/>
          </a:blip>
          <a:stretch>
            <a:fillRect/>
          </a:stretch>
        </p:blipFill>
        <p:spPr>
          <a:xfrm>
            <a:off x="5545698" y="1697347"/>
            <a:ext cx="1100600" cy="664160"/>
          </a:xfrm>
          <a:prstGeom prst="rect">
            <a:avLst/>
          </a:prstGeom>
          <a:noFill/>
          <a:ln>
            <a:noFill/>
          </a:ln>
        </p:spPr>
      </p:pic>
      <p:pic>
        <p:nvPicPr>
          <p:cNvPr id="738" name="Google Shape;738;p66"/>
          <p:cNvPicPr preferRelativeResize="0"/>
          <p:nvPr/>
        </p:nvPicPr>
        <p:blipFill>
          <a:blip r:embed="rId11">
            <a:alphaModFix/>
          </a:blip>
          <a:stretch>
            <a:fillRect/>
          </a:stretch>
        </p:blipFill>
        <p:spPr>
          <a:xfrm>
            <a:off x="3497075" y="5387825"/>
            <a:ext cx="1312750" cy="777081"/>
          </a:xfrm>
          <a:prstGeom prst="rect">
            <a:avLst/>
          </a:prstGeom>
          <a:noFill/>
          <a:ln>
            <a:noFill/>
          </a:ln>
        </p:spPr>
      </p:pic>
      <p:pic>
        <p:nvPicPr>
          <p:cNvPr id="739" name="Google Shape;739;p66"/>
          <p:cNvPicPr preferRelativeResize="0"/>
          <p:nvPr/>
        </p:nvPicPr>
        <p:blipFill>
          <a:blip r:embed="rId12">
            <a:alphaModFix/>
          </a:blip>
          <a:stretch>
            <a:fillRect/>
          </a:stretch>
        </p:blipFill>
        <p:spPr>
          <a:xfrm>
            <a:off x="5386567" y="5346750"/>
            <a:ext cx="1384320" cy="859233"/>
          </a:xfrm>
          <a:prstGeom prst="rect">
            <a:avLst/>
          </a:prstGeom>
          <a:noFill/>
          <a:ln>
            <a:noFill/>
          </a:ln>
        </p:spPr>
      </p:pic>
      <p:sp>
        <p:nvSpPr>
          <p:cNvPr id="740" name="Google Shape;740;p66"/>
          <p:cNvSpPr/>
          <p:nvPr/>
        </p:nvSpPr>
        <p:spPr>
          <a:xfrm>
            <a:off x="10606600" y="4626550"/>
            <a:ext cx="1153800" cy="664200"/>
          </a:xfrm>
          <a:prstGeom prst="wedgeRoundRectCallout">
            <a:avLst>
              <a:gd fmla="val -75160" name="adj1"/>
              <a:gd fmla="val 59820" name="adj2"/>
              <a:gd fmla="val 0" name="adj3"/>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 BEST!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id="746" name="Google Shape;746;p67"/>
          <p:cNvPicPr preferRelativeResize="0"/>
          <p:nvPr/>
        </p:nvPicPr>
        <p:blipFill>
          <a:blip r:embed="rId3">
            <a:alphaModFix/>
          </a:blip>
          <a:stretch>
            <a:fillRect/>
          </a:stretch>
        </p:blipFill>
        <p:spPr>
          <a:xfrm>
            <a:off x="1998325" y="189625"/>
            <a:ext cx="7580035" cy="6553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pic>
        <p:nvPicPr>
          <p:cNvPr id="752" name="Google Shape;752;p68"/>
          <p:cNvPicPr preferRelativeResize="0"/>
          <p:nvPr/>
        </p:nvPicPr>
        <p:blipFill>
          <a:blip r:embed="rId3">
            <a:alphaModFix/>
          </a:blip>
          <a:stretch>
            <a:fillRect/>
          </a:stretch>
        </p:blipFill>
        <p:spPr>
          <a:xfrm>
            <a:off x="1827125" y="152400"/>
            <a:ext cx="7464340"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What-1</a:t>
            </a:r>
            <a:endParaRPr/>
          </a:p>
        </p:txBody>
      </p:sp>
      <p:sp>
        <p:nvSpPr>
          <p:cNvPr id="152" name="Google Shape;152;p18"/>
          <p:cNvSpPr txBox="1"/>
          <p:nvPr>
            <p:ph idx="1" type="body"/>
          </p:nvPr>
        </p:nvSpPr>
        <p:spPr>
          <a:xfrm>
            <a:off x="838200" y="5167636"/>
            <a:ext cx="10515600" cy="281111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 </a:t>
            </a:r>
            <a:r>
              <a:rPr b="1" lang="en-US" sz="2000"/>
              <a:t>Interpretability is the degree to which a </a:t>
            </a:r>
            <a:r>
              <a:rPr b="1" lang="en-US" sz="2000">
                <a:solidFill>
                  <a:srgbClr val="C00000"/>
                </a:solidFill>
              </a:rPr>
              <a:t>human can understand the cause of a decision：</a:t>
            </a:r>
            <a:endParaRPr b="1" sz="2000"/>
          </a:p>
          <a:p>
            <a:pPr indent="0" lvl="0" marL="0" rtl="0" algn="l">
              <a:lnSpc>
                <a:spcPct val="90000"/>
              </a:lnSpc>
              <a:spcBef>
                <a:spcPts val="1000"/>
              </a:spcBef>
              <a:spcAft>
                <a:spcPts val="0"/>
              </a:spcAft>
              <a:buClr>
                <a:schemeClr val="dk1"/>
              </a:buClr>
              <a:buSzPts val="2000"/>
              <a:buNone/>
            </a:pPr>
            <a:r>
              <a:rPr lang="en-US" sz="2000"/>
              <a:t>   The higher the interpretability of a machine learning model, the easier it is for someone to comprehend why certain decisions or predictions have been made. </a:t>
            </a:r>
            <a:endParaRPr/>
          </a:p>
        </p:txBody>
      </p:sp>
      <p:pic>
        <p:nvPicPr>
          <p:cNvPr id="153" name="Google Shape;153;p18"/>
          <p:cNvPicPr preferRelativeResize="0"/>
          <p:nvPr/>
        </p:nvPicPr>
        <p:blipFill rotWithShape="1">
          <a:blip r:embed="rId3">
            <a:alphaModFix/>
          </a:blip>
          <a:srcRect b="0" l="0" r="0" t="0"/>
          <a:stretch/>
        </p:blipFill>
        <p:spPr>
          <a:xfrm>
            <a:off x="1585091" y="1993576"/>
            <a:ext cx="1993478" cy="1186594"/>
          </a:xfrm>
          <a:prstGeom prst="rect">
            <a:avLst/>
          </a:prstGeom>
          <a:noFill/>
          <a:ln>
            <a:noFill/>
          </a:ln>
        </p:spPr>
      </p:pic>
      <p:pic>
        <p:nvPicPr>
          <p:cNvPr id="154" name="Google Shape;154;p18"/>
          <p:cNvPicPr preferRelativeResize="0"/>
          <p:nvPr/>
        </p:nvPicPr>
        <p:blipFill rotWithShape="1">
          <a:blip r:embed="rId4">
            <a:alphaModFix/>
          </a:blip>
          <a:srcRect b="0" l="0" r="0" t="0"/>
          <a:stretch/>
        </p:blipFill>
        <p:spPr>
          <a:xfrm>
            <a:off x="7850768" y="2253955"/>
            <a:ext cx="1748378" cy="1064427"/>
          </a:xfrm>
          <a:prstGeom prst="rect">
            <a:avLst/>
          </a:prstGeom>
          <a:noFill/>
          <a:ln>
            <a:noFill/>
          </a:ln>
        </p:spPr>
      </p:pic>
      <p:sp>
        <p:nvSpPr>
          <p:cNvPr id="155" name="Google Shape;155;p18"/>
          <p:cNvSpPr/>
          <p:nvPr/>
        </p:nvSpPr>
        <p:spPr>
          <a:xfrm>
            <a:off x="8081999" y="3448845"/>
            <a:ext cx="15171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detecting bias</a:t>
            </a:r>
            <a:endParaRPr b="0" i="0" sz="1800" u="none" cap="none" strike="noStrike">
              <a:solidFill>
                <a:schemeClr val="dk1"/>
              </a:solidFill>
              <a:latin typeface="Calibri"/>
              <a:ea typeface="Calibri"/>
              <a:cs typeface="Calibri"/>
              <a:sym typeface="Calibri"/>
            </a:endParaRPr>
          </a:p>
        </p:txBody>
      </p:sp>
      <p:grpSp>
        <p:nvGrpSpPr>
          <p:cNvPr id="156" name="Google Shape;156;p18"/>
          <p:cNvGrpSpPr/>
          <p:nvPr/>
        </p:nvGrpSpPr>
        <p:grpSpPr>
          <a:xfrm>
            <a:off x="2581857" y="3180082"/>
            <a:ext cx="6143100" cy="1062927"/>
            <a:chOff x="2581857" y="3180082"/>
            <a:chExt cx="6143100" cy="1062927"/>
          </a:xfrm>
        </p:grpSpPr>
        <p:sp>
          <p:nvSpPr>
            <p:cNvPr id="157" name="Google Shape;157;p18"/>
            <p:cNvSpPr/>
            <p:nvPr/>
          </p:nvSpPr>
          <p:spPr>
            <a:xfrm>
              <a:off x="4505578" y="3873677"/>
              <a:ext cx="267919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Increase </a:t>
              </a:r>
              <a:r>
                <a:rPr b="1" i="0" lang="en-US" sz="1800" u="none" cap="none" strike="noStrike">
                  <a:solidFill>
                    <a:srgbClr val="C00000"/>
                  </a:solidFill>
                  <a:latin typeface="Calibri"/>
                  <a:ea typeface="Calibri"/>
                  <a:cs typeface="Calibri"/>
                  <a:sym typeface="Calibri"/>
                </a:rPr>
                <a:t>social acceptance</a:t>
              </a:r>
              <a:endParaRPr b="0" i="0" sz="1800" u="none" cap="none" strike="noStrike">
                <a:solidFill>
                  <a:srgbClr val="C00000"/>
                </a:solidFill>
                <a:latin typeface="Calibri"/>
                <a:ea typeface="Calibri"/>
                <a:cs typeface="Calibri"/>
                <a:sym typeface="Calibri"/>
              </a:endParaRPr>
            </a:p>
          </p:txBody>
        </p:sp>
        <p:cxnSp>
          <p:nvCxnSpPr>
            <p:cNvPr id="158" name="Google Shape;158;p18"/>
            <p:cNvCxnSpPr>
              <a:stCxn id="154" idx="2"/>
              <a:endCxn id="153" idx="2"/>
            </p:cNvCxnSpPr>
            <p:nvPr/>
          </p:nvCxnSpPr>
          <p:spPr>
            <a:xfrm flipH="1" rot="5400000">
              <a:off x="5584257" y="177682"/>
              <a:ext cx="138300" cy="6143100"/>
            </a:xfrm>
            <a:prstGeom prst="curvedConnector3">
              <a:avLst>
                <a:gd fmla="val -247367" name="adj1"/>
              </a:avLst>
            </a:prstGeom>
            <a:noFill/>
            <a:ln cap="flat" cmpd="sng" w="38100">
              <a:solidFill>
                <a:schemeClr val="accent1"/>
              </a:solidFill>
              <a:prstDash val="solid"/>
              <a:miter lim="800000"/>
              <a:headEnd len="sm" w="sm" type="none"/>
              <a:tailEnd len="med" w="med" type="triangle"/>
            </a:ln>
          </p:spPr>
        </p:cxnSp>
      </p:grpSp>
      <p:sp>
        <p:nvSpPr>
          <p:cNvPr id="159" name="Google Shape;159;p18"/>
          <p:cNvSpPr/>
          <p:nvPr/>
        </p:nvSpPr>
        <p:spPr>
          <a:xfrm>
            <a:off x="1415733" y="3486473"/>
            <a:ext cx="2332193"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human can understand the cause of a decision;</a:t>
            </a:r>
            <a:endParaRPr b="0" i="0" sz="1400" u="none" cap="none" strike="noStrike">
              <a:solidFill>
                <a:srgbClr val="000000"/>
              </a:solidFill>
              <a:latin typeface="Arial"/>
              <a:ea typeface="Arial"/>
              <a:cs typeface="Arial"/>
              <a:sym typeface="Arial"/>
            </a:endParaRPr>
          </a:p>
        </p:txBody>
      </p:sp>
      <p:grpSp>
        <p:nvGrpSpPr>
          <p:cNvPr id="160" name="Google Shape;160;p18"/>
          <p:cNvGrpSpPr/>
          <p:nvPr/>
        </p:nvGrpSpPr>
        <p:grpSpPr>
          <a:xfrm>
            <a:off x="2581830" y="1213938"/>
            <a:ext cx="6143100" cy="1040038"/>
            <a:chOff x="2581830" y="1213938"/>
            <a:chExt cx="6143100" cy="1040038"/>
          </a:xfrm>
        </p:grpSpPr>
        <p:sp>
          <p:nvSpPr>
            <p:cNvPr id="161" name="Google Shape;161;p18"/>
            <p:cNvSpPr/>
            <p:nvPr/>
          </p:nvSpPr>
          <p:spPr>
            <a:xfrm>
              <a:off x="4465439" y="1213938"/>
              <a:ext cx="271933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manage social interactions</a:t>
              </a:r>
              <a:endParaRPr b="0" i="0" sz="1800" u="none" cap="none" strike="noStrike">
                <a:solidFill>
                  <a:srgbClr val="C00000"/>
                </a:solidFill>
                <a:latin typeface="Calibri"/>
                <a:ea typeface="Calibri"/>
                <a:cs typeface="Calibri"/>
                <a:sym typeface="Calibri"/>
              </a:endParaRPr>
            </a:p>
          </p:txBody>
        </p:sp>
        <p:cxnSp>
          <p:nvCxnSpPr>
            <p:cNvPr id="162" name="Google Shape;162;p18"/>
            <p:cNvCxnSpPr>
              <a:stCxn id="153" idx="0"/>
              <a:endCxn id="154" idx="0"/>
            </p:cNvCxnSpPr>
            <p:nvPr/>
          </p:nvCxnSpPr>
          <p:spPr>
            <a:xfrm flipH="1" rot="-5400000">
              <a:off x="5523180" y="-947774"/>
              <a:ext cx="260400" cy="6143100"/>
            </a:xfrm>
            <a:prstGeom prst="curvedConnector3">
              <a:avLst>
                <a:gd fmla="val -87795" name="adj1"/>
              </a:avLst>
            </a:prstGeom>
            <a:noFill/>
            <a:ln cap="flat" cmpd="sng" w="38100">
              <a:solidFill>
                <a:schemeClr val="accent1"/>
              </a:solidFill>
              <a:prstDash val="solid"/>
              <a:miter lim="800000"/>
              <a:headEnd len="sm" w="sm" type="none"/>
              <a:tailEnd len="med" w="med" type="triangle"/>
            </a:ln>
          </p:spPr>
        </p:cxnSp>
      </p:grpSp>
      <p:sp>
        <p:nvSpPr>
          <p:cNvPr id="163" name="Google Shape;163;p18"/>
          <p:cNvSpPr/>
          <p:nvPr/>
        </p:nvSpPr>
        <p:spPr>
          <a:xfrm>
            <a:off x="9694924" y="2578371"/>
            <a:ext cx="191590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vacuum cleaner: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Helvetica Neue"/>
                <a:ea typeface="Helvetica Neue"/>
                <a:cs typeface="Helvetica Neue"/>
                <a:sym typeface="Helvetica Neue"/>
              </a:rPr>
              <a:t>“Doge”</a:t>
            </a:r>
            <a:endParaRPr b="0" i="0" sz="1800" u="none" cap="none" strike="noStrike">
              <a:solidFill>
                <a:schemeClr val="dk1"/>
              </a:solidFill>
              <a:latin typeface="Calibri"/>
              <a:ea typeface="Calibri"/>
              <a:cs typeface="Calibri"/>
              <a:sym typeface="Calibri"/>
            </a:endParaRPr>
          </a:p>
        </p:txBody>
      </p:sp>
      <p:pic>
        <p:nvPicPr>
          <p:cNvPr id="164" name="Google Shape;164;p18"/>
          <p:cNvPicPr preferRelativeResize="0"/>
          <p:nvPr/>
        </p:nvPicPr>
        <p:blipFill rotWithShape="1">
          <a:blip r:embed="rId5">
            <a:alphaModFix/>
          </a:blip>
          <a:srcRect b="0" l="0" r="0" t="0"/>
          <a:stretch/>
        </p:blipFill>
        <p:spPr>
          <a:xfrm>
            <a:off x="9915628" y="1624484"/>
            <a:ext cx="1533950" cy="10443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What-2</a:t>
            </a:r>
            <a:endParaRPr/>
          </a:p>
        </p:txBody>
      </p:sp>
      <p:sp>
        <p:nvSpPr>
          <p:cNvPr id="171" name="Google Shape;171;p19"/>
          <p:cNvSpPr txBox="1"/>
          <p:nvPr>
            <p:ph idx="1" type="body"/>
          </p:nvPr>
        </p:nvSpPr>
        <p:spPr>
          <a:xfrm>
            <a:off x="838200" y="1825625"/>
            <a:ext cx="10515600" cy="78001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 Interpretability is a useful debugging tool for </a:t>
            </a:r>
            <a:r>
              <a:rPr b="1" lang="en-US">
                <a:solidFill>
                  <a:srgbClr val="FF0000"/>
                </a:solidFill>
              </a:rPr>
              <a:t>detecting bias</a:t>
            </a:r>
            <a:r>
              <a:rPr lang="en-US"/>
              <a:t> in machine learning models. </a:t>
            </a:r>
            <a:endParaRPr/>
          </a:p>
        </p:txBody>
      </p:sp>
      <p:grpSp>
        <p:nvGrpSpPr>
          <p:cNvPr id="172" name="Google Shape;172;p19"/>
          <p:cNvGrpSpPr/>
          <p:nvPr/>
        </p:nvGrpSpPr>
        <p:grpSpPr>
          <a:xfrm>
            <a:off x="779533" y="3219110"/>
            <a:ext cx="5260965" cy="3100834"/>
            <a:chOff x="779533" y="3219110"/>
            <a:chExt cx="5260965" cy="3100834"/>
          </a:xfrm>
        </p:grpSpPr>
        <p:pic>
          <p:nvPicPr>
            <p:cNvPr id="173" name="Google Shape;173;p19"/>
            <p:cNvPicPr preferRelativeResize="0"/>
            <p:nvPr/>
          </p:nvPicPr>
          <p:blipFill rotWithShape="1">
            <a:blip r:embed="rId3">
              <a:alphaModFix/>
            </a:blip>
            <a:srcRect b="0" l="0" r="0" t="0"/>
            <a:stretch/>
          </p:blipFill>
          <p:spPr>
            <a:xfrm>
              <a:off x="838200" y="3219110"/>
              <a:ext cx="5202298" cy="2671891"/>
            </a:xfrm>
            <a:prstGeom prst="rect">
              <a:avLst/>
            </a:prstGeom>
            <a:noFill/>
            <a:ln>
              <a:noFill/>
            </a:ln>
          </p:spPr>
        </p:pic>
        <p:sp>
          <p:nvSpPr>
            <p:cNvPr id="174" name="Google Shape;174;p19"/>
            <p:cNvSpPr/>
            <p:nvPr/>
          </p:nvSpPr>
          <p:spPr>
            <a:xfrm>
              <a:off x="779533" y="5950612"/>
              <a:ext cx="474841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E75B5"/>
                  </a:solidFill>
                  <a:latin typeface="Arial"/>
                  <a:ea typeface="Arial"/>
                  <a:cs typeface="Arial"/>
                  <a:sym typeface="Arial"/>
                </a:rPr>
                <a:t>Recent Negative Items on Credit Reports</a:t>
              </a:r>
              <a:endParaRPr b="0" i="0" sz="1800" u="none" cap="none" strike="noStrike">
                <a:solidFill>
                  <a:srgbClr val="2E75B5"/>
                </a:solidFill>
                <a:latin typeface="Calibri"/>
                <a:ea typeface="Calibri"/>
                <a:cs typeface="Calibri"/>
                <a:sym typeface="Calibri"/>
              </a:endParaRPr>
            </a:p>
          </p:txBody>
        </p:sp>
      </p:grpSp>
      <p:sp>
        <p:nvSpPr>
          <p:cNvPr id="175" name="Google Shape;175;p19"/>
          <p:cNvSpPr/>
          <p:nvPr/>
        </p:nvSpPr>
        <p:spPr>
          <a:xfrm>
            <a:off x="8441802" y="2992546"/>
            <a:ext cx="3233578"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Grant loans only to people </a:t>
            </a:r>
            <a:endParaRPr b="0" i="0" sz="18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who will eventually repay them. </a:t>
            </a:r>
            <a:endParaRPr b="0" i="0" sz="1400" u="none" cap="none" strike="noStrike">
              <a:solidFill>
                <a:srgbClr val="000000"/>
              </a:solidFill>
              <a:latin typeface="Arial"/>
              <a:ea typeface="Arial"/>
              <a:cs typeface="Arial"/>
              <a:sym typeface="Arial"/>
            </a:endParaRPr>
          </a:p>
        </p:txBody>
      </p:sp>
      <p:pic>
        <p:nvPicPr>
          <p:cNvPr id="176" name="Google Shape;176;p19"/>
          <p:cNvPicPr preferRelativeResize="0"/>
          <p:nvPr/>
        </p:nvPicPr>
        <p:blipFill rotWithShape="1">
          <a:blip r:embed="rId4">
            <a:alphaModFix/>
          </a:blip>
          <a:srcRect b="0" l="0" r="0" t="0"/>
          <a:stretch/>
        </p:blipFill>
        <p:spPr>
          <a:xfrm>
            <a:off x="5708469" y="2825236"/>
            <a:ext cx="2733333" cy="980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What-3</a:t>
            </a:r>
            <a:endParaRPr/>
          </a:p>
        </p:txBody>
      </p:sp>
      <p:pic>
        <p:nvPicPr>
          <p:cNvPr id="182" name="Google Shape;182;p20"/>
          <p:cNvPicPr preferRelativeResize="0"/>
          <p:nvPr/>
        </p:nvPicPr>
        <p:blipFill rotWithShape="1">
          <a:blip r:embed="rId3">
            <a:alphaModFix/>
          </a:blip>
          <a:srcRect b="0" l="0" r="0" t="0"/>
          <a:stretch/>
        </p:blipFill>
        <p:spPr>
          <a:xfrm>
            <a:off x="1585091" y="1993576"/>
            <a:ext cx="1993478" cy="1186594"/>
          </a:xfrm>
          <a:prstGeom prst="rect">
            <a:avLst/>
          </a:prstGeom>
          <a:noFill/>
          <a:ln>
            <a:noFill/>
          </a:ln>
        </p:spPr>
      </p:pic>
      <p:pic>
        <p:nvPicPr>
          <p:cNvPr id="183" name="Google Shape;183;p20"/>
          <p:cNvPicPr preferRelativeResize="0"/>
          <p:nvPr/>
        </p:nvPicPr>
        <p:blipFill rotWithShape="1">
          <a:blip r:embed="rId4">
            <a:alphaModFix/>
          </a:blip>
          <a:srcRect b="0" l="0" r="0" t="0"/>
          <a:stretch/>
        </p:blipFill>
        <p:spPr>
          <a:xfrm>
            <a:off x="7850768" y="2253955"/>
            <a:ext cx="1748378" cy="1064427"/>
          </a:xfrm>
          <a:prstGeom prst="rect">
            <a:avLst/>
          </a:prstGeom>
          <a:noFill/>
          <a:ln>
            <a:noFill/>
          </a:ln>
        </p:spPr>
      </p:pic>
      <p:sp>
        <p:nvSpPr>
          <p:cNvPr id="184" name="Google Shape;184;p20"/>
          <p:cNvSpPr/>
          <p:nvPr/>
        </p:nvSpPr>
        <p:spPr>
          <a:xfrm>
            <a:off x="8081999" y="3448845"/>
            <a:ext cx="15171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detecting bias</a:t>
            </a:r>
            <a:endParaRPr b="0" i="0" sz="1800" u="none" cap="none" strike="noStrike">
              <a:solidFill>
                <a:srgbClr val="548135"/>
              </a:solidFill>
              <a:latin typeface="Calibri"/>
              <a:ea typeface="Calibri"/>
              <a:cs typeface="Calibri"/>
              <a:sym typeface="Calibri"/>
            </a:endParaRPr>
          </a:p>
        </p:txBody>
      </p:sp>
      <p:grpSp>
        <p:nvGrpSpPr>
          <p:cNvPr id="185" name="Google Shape;185;p20"/>
          <p:cNvGrpSpPr/>
          <p:nvPr/>
        </p:nvGrpSpPr>
        <p:grpSpPr>
          <a:xfrm>
            <a:off x="2581857" y="3180082"/>
            <a:ext cx="6143100" cy="1062927"/>
            <a:chOff x="2581857" y="3180082"/>
            <a:chExt cx="6143100" cy="1062927"/>
          </a:xfrm>
        </p:grpSpPr>
        <p:sp>
          <p:nvSpPr>
            <p:cNvPr id="186" name="Google Shape;186;p20"/>
            <p:cNvSpPr/>
            <p:nvPr/>
          </p:nvSpPr>
          <p:spPr>
            <a:xfrm>
              <a:off x="4505578" y="3873677"/>
              <a:ext cx="267919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Increase </a:t>
              </a:r>
              <a:r>
                <a:rPr b="1" i="0" lang="en-US" sz="1800" u="none" cap="none" strike="noStrike">
                  <a:solidFill>
                    <a:srgbClr val="C00000"/>
                  </a:solidFill>
                  <a:latin typeface="Calibri"/>
                  <a:ea typeface="Calibri"/>
                  <a:cs typeface="Calibri"/>
                  <a:sym typeface="Calibri"/>
                </a:rPr>
                <a:t>social acceptance</a:t>
              </a:r>
              <a:endParaRPr b="0" i="0" sz="1800" u="none" cap="none" strike="noStrike">
                <a:solidFill>
                  <a:srgbClr val="C00000"/>
                </a:solidFill>
                <a:latin typeface="Calibri"/>
                <a:ea typeface="Calibri"/>
                <a:cs typeface="Calibri"/>
                <a:sym typeface="Calibri"/>
              </a:endParaRPr>
            </a:p>
          </p:txBody>
        </p:sp>
        <p:cxnSp>
          <p:nvCxnSpPr>
            <p:cNvPr id="187" name="Google Shape;187;p20"/>
            <p:cNvCxnSpPr>
              <a:stCxn id="183" idx="2"/>
              <a:endCxn id="182" idx="2"/>
            </p:cNvCxnSpPr>
            <p:nvPr/>
          </p:nvCxnSpPr>
          <p:spPr>
            <a:xfrm flipH="1" rot="5400000">
              <a:off x="5584257" y="177682"/>
              <a:ext cx="138300" cy="6143100"/>
            </a:xfrm>
            <a:prstGeom prst="curvedConnector3">
              <a:avLst>
                <a:gd fmla="val -247367" name="adj1"/>
              </a:avLst>
            </a:prstGeom>
            <a:noFill/>
            <a:ln cap="flat" cmpd="sng" w="38100">
              <a:solidFill>
                <a:schemeClr val="accent1"/>
              </a:solidFill>
              <a:prstDash val="solid"/>
              <a:miter lim="800000"/>
              <a:headEnd len="sm" w="sm" type="none"/>
              <a:tailEnd len="med" w="med" type="triangle"/>
            </a:ln>
          </p:spPr>
        </p:cxnSp>
      </p:grpSp>
      <p:sp>
        <p:nvSpPr>
          <p:cNvPr id="188" name="Google Shape;188;p20"/>
          <p:cNvSpPr/>
          <p:nvPr/>
        </p:nvSpPr>
        <p:spPr>
          <a:xfrm>
            <a:off x="1415733" y="3486473"/>
            <a:ext cx="2332193"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understand the cause of a decision;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48135"/>
              </a:solidFill>
              <a:latin typeface="Calibri"/>
              <a:ea typeface="Calibri"/>
              <a:cs typeface="Calibri"/>
              <a:sym typeface="Calibri"/>
            </a:endParaRPr>
          </a:p>
        </p:txBody>
      </p:sp>
      <p:grpSp>
        <p:nvGrpSpPr>
          <p:cNvPr id="189" name="Google Shape;189;p20"/>
          <p:cNvGrpSpPr/>
          <p:nvPr/>
        </p:nvGrpSpPr>
        <p:grpSpPr>
          <a:xfrm>
            <a:off x="2581830" y="1213938"/>
            <a:ext cx="6143100" cy="1040038"/>
            <a:chOff x="2581830" y="1213938"/>
            <a:chExt cx="6143100" cy="1040038"/>
          </a:xfrm>
        </p:grpSpPr>
        <p:sp>
          <p:nvSpPr>
            <p:cNvPr id="190" name="Google Shape;190;p20"/>
            <p:cNvSpPr/>
            <p:nvPr/>
          </p:nvSpPr>
          <p:spPr>
            <a:xfrm>
              <a:off x="4465439" y="1213938"/>
              <a:ext cx="271933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manage social interactions</a:t>
              </a:r>
              <a:endParaRPr b="0" i="0" sz="1800" u="none" cap="none" strike="noStrike">
                <a:solidFill>
                  <a:srgbClr val="C00000"/>
                </a:solidFill>
                <a:latin typeface="Calibri"/>
                <a:ea typeface="Calibri"/>
                <a:cs typeface="Calibri"/>
                <a:sym typeface="Calibri"/>
              </a:endParaRPr>
            </a:p>
          </p:txBody>
        </p:sp>
        <p:cxnSp>
          <p:nvCxnSpPr>
            <p:cNvPr id="191" name="Google Shape;191;p20"/>
            <p:cNvCxnSpPr>
              <a:stCxn id="182" idx="0"/>
              <a:endCxn id="183" idx="0"/>
            </p:cNvCxnSpPr>
            <p:nvPr/>
          </p:nvCxnSpPr>
          <p:spPr>
            <a:xfrm flipH="1" rot="-5400000">
              <a:off x="5523180" y="-947774"/>
              <a:ext cx="260400" cy="6143100"/>
            </a:xfrm>
            <a:prstGeom prst="curvedConnector3">
              <a:avLst>
                <a:gd fmla="val -87795" name="adj1"/>
              </a:avLst>
            </a:prstGeom>
            <a:noFill/>
            <a:ln cap="flat" cmpd="sng" w="38100">
              <a:solidFill>
                <a:schemeClr val="accent1"/>
              </a:solidFill>
              <a:prstDash val="solid"/>
              <a:miter lim="800000"/>
              <a:headEnd len="sm" w="sm" type="none"/>
              <a:tailEnd len="med" w="med" type="triangle"/>
            </a:ln>
          </p:spPr>
        </p:cxnSp>
      </p:grpSp>
      <p:sp>
        <p:nvSpPr>
          <p:cNvPr id="192" name="Google Shape;192;p20"/>
          <p:cNvSpPr/>
          <p:nvPr/>
        </p:nvSpPr>
        <p:spPr>
          <a:xfrm>
            <a:off x="2071561" y="4965097"/>
            <a:ext cx="9160184"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Interpretability  could </a:t>
            </a:r>
            <a:r>
              <a:rPr b="0" i="0" lang="en-US" sz="1800" u="none" cap="none" strike="noStrike">
                <a:solidFill>
                  <a:schemeClr val="dk1"/>
                </a:solidFill>
                <a:latin typeface="Calibri"/>
                <a:ea typeface="Calibri"/>
                <a:cs typeface="Calibri"/>
                <a:sym typeface="Calibri"/>
              </a:rPr>
              <a:t>increase </a:t>
            </a:r>
            <a:r>
              <a:rPr b="1" i="0" lang="en-US" sz="1800" u="none" cap="none" strike="noStrike">
                <a:solidFill>
                  <a:schemeClr val="dk1"/>
                </a:solidFill>
                <a:latin typeface="Calibri"/>
                <a:ea typeface="Calibri"/>
                <a:cs typeface="Calibri"/>
                <a:sym typeface="Calibri"/>
              </a:rPr>
              <a:t>social acceptance</a:t>
            </a: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“when I find out that Doge has knocked over a plant while dutifully vacuuming the house”….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 machine or algorithm that </a:t>
            </a:r>
            <a:r>
              <a:rPr b="0" i="0" lang="en-US" sz="1800" u="none" cap="none" strike="noStrike">
                <a:solidFill>
                  <a:srgbClr val="548135"/>
                </a:solidFill>
                <a:latin typeface="Calibri"/>
                <a:ea typeface="Calibri"/>
                <a:cs typeface="Calibri"/>
                <a:sym typeface="Calibri"/>
              </a:rPr>
              <a:t>explains its predictions will find more acceptance.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What-3</a:t>
            </a:r>
            <a:endParaRPr/>
          </a:p>
        </p:txBody>
      </p:sp>
      <p:sp>
        <p:nvSpPr>
          <p:cNvPr id="199" name="Google Shape;199;p21"/>
          <p:cNvSpPr txBox="1"/>
          <p:nvPr>
            <p:ph idx="1" type="body"/>
          </p:nvPr>
        </p:nvSpPr>
        <p:spPr>
          <a:xfrm>
            <a:off x="757278" y="4798303"/>
            <a:ext cx="10515600" cy="205969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400"/>
              <a:buChar char="•"/>
            </a:pPr>
            <a:r>
              <a:rPr lang="en-US" sz="1400"/>
              <a:t>  Explanation are used to </a:t>
            </a:r>
            <a:r>
              <a:rPr b="1" lang="en-US" sz="1400">
                <a:solidFill>
                  <a:srgbClr val="C00000"/>
                </a:solidFill>
              </a:rPr>
              <a:t>manage social interactions</a:t>
            </a:r>
            <a:r>
              <a:rPr lang="en-US" sz="1400">
                <a:solidFill>
                  <a:srgbClr val="C00000"/>
                </a:solidFill>
              </a:rPr>
              <a:t>:</a:t>
            </a:r>
            <a:endParaRPr sz="1400"/>
          </a:p>
        </p:txBody>
      </p:sp>
      <p:pic>
        <p:nvPicPr>
          <p:cNvPr id="200" name="Google Shape;200;p21"/>
          <p:cNvPicPr preferRelativeResize="0"/>
          <p:nvPr/>
        </p:nvPicPr>
        <p:blipFill rotWithShape="1">
          <a:blip r:embed="rId3">
            <a:alphaModFix/>
          </a:blip>
          <a:srcRect b="0" l="0" r="0" t="0"/>
          <a:stretch/>
        </p:blipFill>
        <p:spPr>
          <a:xfrm>
            <a:off x="1585091" y="1993576"/>
            <a:ext cx="1993478" cy="1186594"/>
          </a:xfrm>
          <a:prstGeom prst="rect">
            <a:avLst/>
          </a:prstGeom>
          <a:noFill/>
          <a:ln>
            <a:noFill/>
          </a:ln>
        </p:spPr>
      </p:pic>
      <p:pic>
        <p:nvPicPr>
          <p:cNvPr id="201" name="Google Shape;201;p21"/>
          <p:cNvPicPr preferRelativeResize="0"/>
          <p:nvPr/>
        </p:nvPicPr>
        <p:blipFill rotWithShape="1">
          <a:blip r:embed="rId4">
            <a:alphaModFix/>
          </a:blip>
          <a:srcRect b="0" l="0" r="0" t="0"/>
          <a:stretch/>
        </p:blipFill>
        <p:spPr>
          <a:xfrm>
            <a:off x="7850768" y="2253955"/>
            <a:ext cx="1748378" cy="1064427"/>
          </a:xfrm>
          <a:prstGeom prst="rect">
            <a:avLst/>
          </a:prstGeom>
          <a:noFill/>
          <a:ln>
            <a:noFill/>
          </a:ln>
        </p:spPr>
      </p:pic>
      <p:sp>
        <p:nvSpPr>
          <p:cNvPr id="202" name="Google Shape;202;p21"/>
          <p:cNvSpPr/>
          <p:nvPr/>
        </p:nvSpPr>
        <p:spPr>
          <a:xfrm>
            <a:off x="8081999" y="3448845"/>
            <a:ext cx="15171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detecting bias</a:t>
            </a:r>
            <a:endParaRPr b="0" i="0" sz="1800" u="none" cap="none" strike="noStrike">
              <a:solidFill>
                <a:srgbClr val="548135"/>
              </a:solidFill>
              <a:latin typeface="Calibri"/>
              <a:ea typeface="Calibri"/>
              <a:cs typeface="Calibri"/>
              <a:sym typeface="Calibri"/>
            </a:endParaRPr>
          </a:p>
        </p:txBody>
      </p:sp>
      <p:grpSp>
        <p:nvGrpSpPr>
          <p:cNvPr id="203" name="Google Shape;203;p21"/>
          <p:cNvGrpSpPr/>
          <p:nvPr/>
        </p:nvGrpSpPr>
        <p:grpSpPr>
          <a:xfrm>
            <a:off x="2581857" y="3180082"/>
            <a:ext cx="6143100" cy="1062927"/>
            <a:chOff x="2581857" y="3180082"/>
            <a:chExt cx="6143100" cy="1062927"/>
          </a:xfrm>
        </p:grpSpPr>
        <p:sp>
          <p:nvSpPr>
            <p:cNvPr id="204" name="Google Shape;204;p21"/>
            <p:cNvSpPr/>
            <p:nvPr/>
          </p:nvSpPr>
          <p:spPr>
            <a:xfrm>
              <a:off x="4505578" y="3873677"/>
              <a:ext cx="267919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48135"/>
                  </a:solidFill>
                  <a:latin typeface="Calibri"/>
                  <a:ea typeface="Calibri"/>
                  <a:cs typeface="Calibri"/>
                  <a:sym typeface="Calibri"/>
                </a:rPr>
                <a:t>Increase </a:t>
              </a:r>
              <a:r>
                <a:rPr b="1" i="0" lang="en-US" sz="1800" u="none" cap="none" strike="noStrike">
                  <a:solidFill>
                    <a:srgbClr val="548135"/>
                  </a:solidFill>
                  <a:latin typeface="Calibri"/>
                  <a:ea typeface="Calibri"/>
                  <a:cs typeface="Calibri"/>
                  <a:sym typeface="Calibri"/>
                </a:rPr>
                <a:t>social acceptance</a:t>
              </a:r>
              <a:endParaRPr b="0" i="0" sz="1800" u="none" cap="none" strike="noStrike">
                <a:solidFill>
                  <a:srgbClr val="548135"/>
                </a:solidFill>
                <a:latin typeface="Calibri"/>
                <a:ea typeface="Calibri"/>
                <a:cs typeface="Calibri"/>
                <a:sym typeface="Calibri"/>
              </a:endParaRPr>
            </a:p>
          </p:txBody>
        </p:sp>
        <p:cxnSp>
          <p:nvCxnSpPr>
            <p:cNvPr id="205" name="Google Shape;205;p21"/>
            <p:cNvCxnSpPr>
              <a:stCxn id="201" idx="2"/>
              <a:endCxn id="200" idx="2"/>
            </p:cNvCxnSpPr>
            <p:nvPr/>
          </p:nvCxnSpPr>
          <p:spPr>
            <a:xfrm flipH="1" rot="5400000">
              <a:off x="5584257" y="177682"/>
              <a:ext cx="138300" cy="6143100"/>
            </a:xfrm>
            <a:prstGeom prst="curvedConnector3">
              <a:avLst>
                <a:gd fmla="val -247367" name="adj1"/>
              </a:avLst>
            </a:prstGeom>
            <a:noFill/>
            <a:ln cap="flat" cmpd="sng" w="38100">
              <a:solidFill>
                <a:schemeClr val="accent1"/>
              </a:solidFill>
              <a:prstDash val="solid"/>
              <a:miter lim="800000"/>
              <a:headEnd len="sm" w="sm" type="none"/>
              <a:tailEnd len="med" w="med" type="triangle"/>
            </a:ln>
          </p:spPr>
        </p:cxnSp>
      </p:grpSp>
      <p:sp>
        <p:nvSpPr>
          <p:cNvPr id="206" name="Google Shape;206;p21"/>
          <p:cNvSpPr/>
          <p:nvPr/>
        </p:nvSpPr>
        <p:spPr>
          <a:xfrm>
            <a:off x="1415733" y="3486473"/>
            <a:ext cx="2332193"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48135"/>
                </a:solidFill>
                <a:latin typeface="Calibri"/>
                <a:ea typeface="Calibri"/>
                <a:cs typeface="Calibri"/>
                <a:sym typeface="Calibri"/>
              </a:rPr>
              <a:t>understand the cause of a decision;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48135"/>
              </a:solidFill>
              <a:latin typeface="Calibri"/>
              <a:ea typeface="Calibri"/>
              <a:cs typeface="Calibri"/>
              <a:sym typeface="Calibri"/>
            </a:endParaRPr>
          </a:p>
        </p:txBody>
      </p:sp>
      <p:grpSp>
        <p:nvGrpSpPr>
          <p:cNvPr id="207" name="Google Shape;207;p21"/>
          <p:cNvGrpSpPr/>
          <p:nvPr/>
        </p:nvGrpSpPr>
        <p:grpSpPr>
          <a:xfrm>
            <a:off x="2581830" y="1213938"/>
            <a:ext cx="6143100" cy="1040038"/>
            <a:chOff x="2581830" y="1213938"/>
            <a:chExt cx="6143100" cy="1040038"/>
          </a:xfrm>
        </p:grpSpPr>
        <p:sp>
          <p:nvSpPr>
            <p:cNvPr id="208" name="Google Shape;208;p21"/>
            <p:cNvSpPr/>
            <p:nvPr/>
          </p:nvSpPr>
          <p:spPr>
            <a:xfrm>
              <a:off x="4465439" y="1213938"/>
              <a:ext cx="271933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manage social interactions</a:t>
              </a:r>
              <a:endParaRPr b="0" i="0" sz="1800" u="none" cap="none" strike="noStrike">
                <a:solidFill>
                  <a:srgbClr val="C00000"/>
                </a:solidFill>
                <a:latin typeface="Calibri"/>
                <a:ea typeface="Calibri"/>
                <a:cs typeface="Calibri"/>
                <a:sym typeface="Calibri"/>
              </a:endParaRPr>
            </a:p>
          </p:txBody>
        </p:sp>
        <p:cxnSp>
          <p:nvCxnSpPr>
            <p:cNvPr id="209" name="Google Shape;209;p21"/>
            <p:cNvCxnSpPr>
              <a:stCxn id="200" idx="0"/>
              <a:endCxn id="201" idx="0"/>
            </p:cNvCxnSpPr>
            <p:nvPr/>
          </p:nvCxnSpPr>
          <p:spPr>
            <a:xfrm flipH="1" rot="-5400000">
              <a:off x="5523180" y="-947774"/>
              <a:ext cx="260400" cy="6143100"/>
            </a:xfrm>
            <a:prstGeom prst="curvedConnector3">
              <a:avLst>
                <a:gd fmla="val -87795" name="adj1"/>
              </a:avLst>
            </a:prstGeom>
            <a:noFill/>
            <a:ln cap="flat" cmpd="sng" w="38100">
              <a:solidFill>
                <a:schemeClr val="accent1"/>
              </a:solidFill>
              <a:prstDash val="solid"/>
              <a:miter lim="800000"/>
              <a:headEnd len="sm" w="sm" type="none"/>
              <a:tailEnd len="med" w="med" type="triangle"/>
            </a:ln>
          </p:spPr>
        </p:cxnSp>
      </p:grpSp>
      <p:sp>
        <p:nvSpPr>
          <p:cNvPr id="210" name="Google Shape;210;p21"/>
          <p:cNvSpPr/>
          <p:nvPr/>
        </p:nvSpPr>
        <p:spPr>
          <a:xfrm>
            <a:off x="6331722" y="4392438"/>
            <a:ext cx="6096000" cy="2308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rgbClr val="2E75B5"/>
                </a:solidFill>
                <a:latin typeface="Calibri"/>
                <a:ea typeface="Calibri"/>
                <a:cs typeface="Calibri"/>
                <a:sym typeface="Calibri"/>
              </a:rPr>
              <a:t>Doge got stuck could be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E75B5"/>
              </a:solidFill>
              <a:latin typeface="Calibri"/>
              <a:ea typeface="Calibri"/>
              <a:cs typeface="Calibri"/>
              <a:sym typeface="Calibri"/>
            </a:endParaRPr>
          </a:p>
          <a:p>
            <a:pPr indent="-342900" lvl="0" marL="342900" marR="0" rtl="0" algn="l">
              <a:lnSpc>
                <a:spcPct val="100000"/>
              </a:lnSpc>
              <a:spcBef>
                <a:spcPts val="0"/>
              </a:spcBef>
              <a:spcAft>
                <a:spcPts val="0"/>
              </a:spcAft>
              <a:buClr>
                <a:srgbClr val="2E75B5"/>
              </a:buClr>
              <a:buSzPts val="1800"/>
              <a:buFont typeface="Calibri"/>
              <a:buAutoNum type="arabicPeriod"/>
            </a:pPr>
            <a:r>
              <a:rPr b="0" i="0" lang="en-US" sz="1800" u="none" cap="none" strike="noStrike">
                <a:solidFill>
                  <a:srgbClr val="2E75B5"/>
                </a:solidFill>
                <a:latin typeface="Calibri"/>
                <a:ea typeface="Calibri"/>
                <a:cs typeface="Calibri"/>
                <a:sym typeface="Calibri"/>
              </a:rPr>
              <a:t>the battery was very low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E75B5"/>
              </a:buClr>
              <a:buSzPts val="1800"/>
              <a:buFont typeface="Calibri"/>
              <a:buAutoNum type="arabicPeriod"/>
            </a:pPr>
            <a:r>
              <a:rPr b="0" i="0" lang="en-US" sz="1800" u="none" cap="none" strike="noStrike">
                <a:solidFill>
                  <a:srgbClr val="2E75B5"/>
                </a:solidFill>
                <a:latin typeface="Calibri"/>
                <a:ea typeface="Calibri"/>
                <a:cs typeface="Calibri"/>
                <a:sym typeface="Calibri"/>
              </a:rPr>
              <a:t>that one of the wheels is not working properly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E75B5"/>
              </a:buClr>
              <a:buSzPts val="1800"/>
              <a:buFont typeface="Calibri"/>
              <a:buAutoNum type="arabicPeriod"/>
            </a:pPr>
            <a:r>
              <a:rPr b="0" i="0" lang="en-US" sz="1800" u="none" cap="none" strike="noStrike">
                <a:solidFill>
                  <a:srgbClr val="2E75B5"/>
                </a:solidFill>
                <a:latin typeface="Calibri"/>
                <a:ea typeface="Calibri"/>
                <a:cs typeface="Calibri"/>
                <a:sym typeface="Calibri"/>
              </a:rPr>
              <a:t>there is a bug that makes the robot go to the same spot over and over again even though there was an obstacle.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Calibri"/>
              <a:buAutoNum type="arabicPeriod"/>
            </a:pPr>
            <a:r>
              <a:rPr b="0" i="0" lang="en-US" sz="1800" u="none" cap="none" strike="noStrike">
                <a:solidFill>
                  <a:srgbClr val="C00000"/>
                </a:solidFill>
                <a:latin typeface="Calibri"/>
                <a:ea typeface="Calibri"/>
                <a:cs typeface="Calibri"/>
                <a:sym typeface="Calibri"/>
              </a:rPr>
              <a:t>Carpet block its way🡪</a:t>
            </a:r>
            <a:r>
              <a:rPr b="1" i="0" lang="en-US" sz="1800" u="sng" cap="none" strike="noStrike">
                <a:solidFill>
                  <a:srgbClr val="C00000"/>
                </a:solidFill>
                <a:latin typeface="Calibri"/>
                <a:ea typeface="Calibri"/>
                <a:cs typeface="Calibri"/>
                <a:sym typeface="Calibri"/>
              </a:rPr>
              <a:t>an even surface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E75B5"/>
              </a:buClr>
              <a:buSzPts val="1800"/>
              <a:buFont typeface="Calibri"/>
              <a:buAutoNum type="arabicPeriod"/>
            </a:pPr>
            <a:r>
              <a:rPr b="0" i="0" lang="en-US" sz="1800" u="none" cap="none" strike="noStrike">
                <a:solidFill>
                  <a:srgbClr val="2E75B5"/>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